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326" r:id="rId4"/>
    <p:sldId id="258" r:id="rId5"/>
    <p:sldId id="259" r:id="rId6"/>
    <p:sldId id="260" r:id="rId7"/>
    <p:sldId id="324" r:id="rId8"/>
    <p:sldId id="261" r:id="rId9"/>
    <p:sldId id="262" r:id="rId10"/>
    <p:sldId id="263" r:id="rId11"/>
    <p:sldId id="264" r:id="rId12"/>
    <p:sldId id="269" r:id="rId13"/>
    <p:sldId id="270" r:id="rId14"/>
    <p:sldId id="271" r:id="rId15"/>
    <p:sldId id="325" r:id="rId16"/>
    <p:sldId id="273" r:id="rId17"/>
  </p:sldIdLst>
  <p:sldSz cx="12192000" cy="6858000"/>
  <p:notesSz cx="6858000" cy="9144000"/>
  <p:embeddedFontLst>
    <p:embeddedFont>
      <p:font typeface="Montserrat Black" panose="00000A00000000000000" pitchFamily="2" charset="0"/>
      <p:bold r:id="rId19"/>
      <p:italic r:id="rId20"/>
      <p:boldItalic r:id="rId21"/>
    </p:embeddedFont>
    <p:embeddedFont>
      <p:font typeface="Montserrat ExtraBold" panose="00000900000000000000" pitchFamily="2" charset="0"/>
      <p:bold r:id="rId22"/>
      <p:boldItalic r:id="rId23"/>
    </p:embeddedFont>
    <p:embeddedFont>
      <p:font typeface="Montserrat ExtraLight" panose="00000300000000000000" pitchFamily="2" charset="0"/>
      <p:regular r:id="rId24"/>
      <p:bold r:id="rId25"/>
      <p:italic r:id="rId26"/>
      <p:boldItalic r:id="rId27"/>
    </p:embeddedFont>
    <p:embeddedFont>
      <p:font typeface="Montserrat Medium" panose="00000600000000000000" pitchFamily="2" charset="0"/>
      <p:regular r:id="rId28"/>
      <p:bold r:id="rId29"/>
      <p:italic r:id="rId30"/>
      <p:boldItalic r:id="rId31"/>
    </p:embeddedFont>
    <p:embeddedFont>
      <p:font typeface="Montserrat SemiBold" panose="00000700000000000000" pitchFamily="2" charset="0"/>
      <p:regular r:id="rId32"/>
      <p:bold r:id="rId33"/>
      <p:italic r:id="rId34"/>
      <p:boldItalic r:id="rId35"/>
    </p:embeddedFont>
    <p:embeddedFont>
      <p:font typeface="Roboto Light"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7" roundtripDataSignature="AMtx7mjLISL9C3el5IKa2zNwHERHtVEbh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43"/>
    <p:restoredTop sz="94694"/>
  </p:normalViewPr>
  <p:slideViewPr>
    <p:cSldViewPr snapToGrid="0">
      <p:cViewPr varScale="1">
        <p:scale>
          <a:sx n="150" d="100"/>
          <a:sy n="150" d="100"/>
        </p:scale>
        <p:origin x="283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97"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100" Type="http://schemas.openxmlformats.org/officeDocument/2006/relationships/theme" Target="theme/theme1.xml"/><Relationship Id="rId8" Type="http://schemas.openxmlformats.org/officeDocument/2006/relationships/slide" Target="slides/slide7.xml"/><Relationship Id="rId98"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hdphoto1.wdp>
</file>

<file path=ppt/media/hdphoto2.wdp>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6" name="Google Shape;33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3" name="Google Shape;34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5" name="Google Shape;355;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a:extLst>
            <a:ext uri="{FF2B5EF4-FFF2-40B4-BE49-F238E27FC236}">
              <a16:creationId xmlns:a16="http://schemas.microsoft.com/office/drawing/2014/main" id="{22DFCDE4-1902-1287-D297-8FBA094D1BC4}"/>
            </a:ext>
          </a:extLst>
        </p:cNvPr>
        <p:cNvGrpSpPr/>
        <p:nvPr/>
      </p:nvGrpSpPr>
      <p:grpSpPr>
        <a:xfrm>
          <a:off x="0" y="0"/>
          <a:ext cx="0" cy="0"/>
          <a:chOff x="0" y="0"/>
          <a:chExt cx="0" cy="0"/>
        </a:xfrm>
      </p:grpSpPr>
      <p:sp>
        <p:nvSpPr>
          <p:cNvPr id="505" name="Google Shape;505;p35:notes">
            <a:extLst>
              <a:ext uri="{FF2B5EF4-FFF2-40B4-BE49-F238E27FC236}">
                <a16:creationId xmlns:a16="http://schemas.microsoft.com/office/drawing/2014/main" id="{B82EF176-8552-298B-1533-268BF8A6CCF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6" name="Google Shape;506;p35:notes">
            <a:extLst>
              <a:ext uri="{FF2B5EF4-FFF2-40B4-BE49-F238E27FC236}">
                <a16:creationId xmlns:a16="http://schemas.microsoft.com/office/drawing/2014/main" id="{FC24FCFB-527B-8C4C-2FC5-808A295AE63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45251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3" name="Google Shape;373;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a:extLst>
            <a:ext uri="{FF2B5EF4-FFF2-40B4-BE49-F238E27FC236}">
              <a16:creationId xmlns:a16="http://schemas.microsoft.com/office/drawing/2014/main" id="{880489BC-A66F-145D-8E41-A8A29641B36A}"/>
            </a:ext>
          </a:extLst>
        </p:cNvPr>
        <p:cNvGrpSpPr/>
        <p:nvPr/>
      </p:nvGrpSpPr>
      <p:grpSpPr>
        <a:xfrm>
          <a:off x="0" y="0"/>
          <a:ext cx="0" cy="0"/>
          <a:chOff x="0" y="0"/>
          <a:chExt cx="0" cy="0"/>
        </a:xfrm>
      </p:grpSpPr>
      <p:sp>
        <p:nvSpPr>
          <p:cNvPr id="101" name="Google Shape;101;p3:notes">
            <a:extLst>
              <a:ext uri="{FF2B5EF4-FFF2-40B4-BE49-F238E27FC236}">
                <a16:creationId xmlns:a16="http://schemas.microsoft.com/office/drawing/2014/main" id="{A7513F7C-BB49-AA43-0754-8B5D828396F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3:notes">
            <a:extLst>
              <a:ext uri="{FF2B5EF4-FFF2-40B4-BE49-F238E27FC236}">
                <a16:creationId xmlns:a16="http://schemas.microsoft.com/office/drawing/2014/main" id="{7CDE6D3D-64FD-C39D-A1B6-B1B1376B59A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17189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2E1585C7-A687-FAC1-B2D7-A829B9AF6516}"/>
            </a:ext>
          </a:extLst>
        </p:cNvPr>
        <p:cNvGrpSpPr/>
        <p:nvPr/>
      </p:nvGrpSpPr>
      <p:grpSpPr>
        <a:xfrm>
          <a:off x="0" y="0"/>
          <a:ext cx="0" cy="0"/>
          <a:chOff x="0" y="0"/>
          <a:chExt cx="0" cy="0"/>
        </a:xfrm>
      </p:grpSpPr>
      <p:sp>
        <p:nvSpPr>
          <p:cNvPr id="183" name="Google Shape;183;p5:notes">
            <a:extLst>
              <a:ext uri="{FF2B5EF4-FFF2-40B4-BE49-F238E27FC236}">
                <a16:creationId xmlns:a16="http://schemas.microsoft.com/office/drawing/2014/main" id="{487B5A3B-25AC-B1C9-2D51-817F8F1956B4}"/>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5:notes">
            <a:extLst>
              <a:ext uri="{FF2B5EF4-FFF2-40B4-BE49-F238E27FC236}">
                <a16:creationId xmlns:a16="http://schemas.microsoft.com/office/drawing/2014/main" id="{6081BA10-F141-C878-98A5-358C314471A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7735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
        <p:cNvGrpSpPr/>
        <p:nvPr/>
      </p:nvGrpSpPr>
      <p:grpSpPr>
        <a:xfrm>
          <a:off x="0" y="0"/>
          <a:ext cx="0" cy="0"/>
          <a:chOff x="0" y="0"/>
          <a:chExt cx="0" cy="0"/>
        </a:xfrm>
      </p:grpSpPr>
      <p:sp>
        <p:nvSpPr>
          <p:cNvPr id="16" name="Google Shape;16;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78"/>
        <p:cNvGrpSpPr/>
        <p:nvPr/>
      </p:nvGrpSpPr>
      <p:grpSpPr>
        <a:xfrm>
          <a:off x="0" y="0"/>
          <a:ext cx="0" cy="0"/>
          <a:chOff x="0" y="0"/>
          <a:chExt cx="0" cy="0"/>
        </a:xfrm>
      </p:grpSpPr>
      <p:sp>
        <p:nvSpPr>
          <p:cNvPr id="79" name="Google Shape;79;p8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8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8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8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8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25"/>
        <p:cNvGrpSpPr/>
        <p:nvPr/>
      </p:nvGrpSpPr>
      <p:grpSpPr>
        <a:xfrm>
          <a:off x="0" y="0"/>
          <a:ext cx="0" cy="0"/>
          <a:chOff x="0" y="0"/>
          <a:chExt cx="0" cy="0"/>
        </a:xfrm>
      </p:grpSpPr>
      <p:sp>
        <p:nvSpPr>
          <p:cNvPr id="26" name="Google Shape;26;p7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7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8" name="Google Shape;28;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7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31"/>
        <p:cNvGrpSpPr/>
        <p:nvPr/>
      </p:nvGrpSpPr>
      <p:grpSpPr>
        <a:xfrm>
          <a:off x="0" y="0"/>
          <a:ext cx="0" cy="0"/>
          <a:chOff x="0" y="0"/>
          <a:chExt cx="0" cy="0"/>
        </a:xfrm>
      </p:grpSpPr>
      <p:sp>
        <p:nvSpPr>
          <p:cNvPr id="32" name="Google Shape;32;p7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7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7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7"/>
        <p:cNvGrpSpPr/>
        <p:nvPr/>
      </p:nvGrpSpPr>
      <p:grpSpPr>
        <a:xfrm>
          <a:off x="0" y="0"/>
          <a:ext cx="0" cy="0"/>
          <a:chOff x="0" y="0"/>
          <a:chExt cx="0" cy="0"/>
        </a:xfrm>
      </p:grpSpPr>
      <p:sp>
        <p:nvSpPr>
          <p:cNvPr id="38" name="Google Shape;38;p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7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7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7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7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4"/>
        <p:cNvGrpSpPr/>
        <p:nvPr/>
      </p:nvGrpSpPr>
      <p:grpSpPr>
        <a:xfrm>
          <a:off x="0" y="0"/>
          <a:ext cx="0" cy="0"/>
          <a:chOff x="0" y="0"/>
          <a:chExt cx="0" cy="0"/>
        </a:xfrm>
      </p:grpSpPr>
      <p:sp>
        <p:nvSpPr>
          <p:cNvPr id="45" name="Google Shape;45;p7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7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7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7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7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7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53"/>
        <p:cNvGrpSpPr/>
        <p:nvPr/>
      </p:nvGrpSpPr>
      <p:grpSpPr>
        <a:xfrm>
          <a:off x="0" y="0"/>
          <a:ext cx="0" cy="0"/>
          <a:chOff x="0" y="0"/>
          <a:chExt cx="0" cy="0"/>
        </a:xfrm>
      </p:grpSpPr>
      <p:sp>
        <p:nvSpPr>
          <p:cNvPr id="54" name="Google Shape;54;p7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7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7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Google Shape;59;p7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7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7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7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7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7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Google Shape;66;p7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78"/>
          <p:cNvSpPr>
            <a:spLocks noGrp="1"/>
          </p:cNvSpPr>
          <p:nvPr>
            <p:ph type="pic" idx="2"/>
          </p:nvPr>
        </p:nvSpPr>
        <p:spPr>
          <a:xfrm>
            <a:off x="5183188" y="987425"/>
            <a:ext cx="6172200" cy="4873625"/>
          </a:xfrm>
          <a:prstGeom prst="rect">
            <a:avLst/>
          </a:prstGeom>
          <a:noFill/>
          <a:ln>
            <a:noFill/>
          </a:ln>
        </p:spPr>
      </p:sp>
      <p:sp>
        <p:nvSpPr>
          <p:cNvPr id="68" name="Google Shape;68;p7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7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7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2"/>
        <p:cNvGrpSpPr/>
        <p:nvPr/>
      </p:nvGrpSpPr>
      <p:grpSpPr>
        <a:xfrm>
          <a:off x="0" y="0"/>
          <a:ext cx="0" cy="0"/>
          <a:chOff x="0" y="0"/>
          <a:chExt cx="0" cy="0"/>
        </a:xfrm>
      </p:grpSpPr>
      <p:sp>
        <p:nvSpPr>
          <p:cNvPr id="73" name="Google Shape;73;p7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7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7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7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7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0.png"/><Relationship Id="rId7"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3.png"/><Relationship Id="rId10" Type="http://schemas.openxmlformats.org/officeDocument/2006/relationships/image" Target="../media/image31.png"/><Relationship Id="rId4" Type="http://schemas.openxmlformats.org/officeDocument/2006/relationships/image" Target="../media/image1.png"/><Relationship Id="rId9"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6.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png"/><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41.jpeg"/><Relationship Id="rId5" Type="http://schemas.openxmlformats.org/officeDocument/2006/relationships/image" Target="../media/image40.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4.jpeg"/><Relationship Id="rId3" Type="http://schemas.openxmlformats.org/officeDocument/2006/relationships/image" Target="../media/image1.png"/><Relationship Id="rId7" Type="http://schemas.openxmlformats.org/officeDocument/2006/relationships/image" Target="../media/image9.jpeg"/><Relationship Id="rId12"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jpeg"/><Relationship Id="rId11" Type="http://schemas.openxmlformats.org/officeDocument/2006/relationships/image" Target="../media/image12.png"/><Relationship Id="rId5" Type="http://schemas.openxmlformats.org/officeDocument/2006/relationships/image" Target="../media/image7.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3.png"/><Relationship Id="rId9" Type="http://schemas.microsoft.com/office/2007/relationships/hdphoto" Target="../media/hdphoto2.wdp"/><Relationship Id="rId1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0.png"/><Relationship Id="rId7"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3.png"/><Relationship Id="rId10" Type="http://schemas.openxmlformats.org/officeDocument/2006/relationships/image" Target="../media/image25.png"/><Relationship Id="rId4" Type="http://schemas.openxmlformats.org/officeDocument/2006/relationships/image" Target="../media/image1.png"/><Relationship Id="rId9"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71616"/>
        </a:solidFill>
        <a:effectLst/>
      </p:bgPr>
    </p:bg>
    <p:spTree>
      <p:nvGrpSpPr>
        <p:cNvPr id="1" name="Shape 87"/>
        <p:cNvGrpSpPr/>
        <p:nvPr/>
      </p:nvGrpSpPr>
      <p:grpSpPr>
        <a:xfrm>
          <a:off x="0" y="0"/>
          <a:ext cx="0" cy="0"/>
          <a:chOff x="0" y="0"/>
          <a:chExt cx="0" cy="0"/>
        </a:xfrm>
      </p:grpSpPr>
      <p:pic>
        <p:nvPicPr>
          <p:cNvPr id="1026" name="Picture 2">
            <a:extLst>
              <a:ext uri="{FF2B5EF4-FFF2-40B4-BE49-F238E27FC236}">
                <a16:creationId xmlns:a16="http://schemas.microsoft.com/office/drawing/2014/main" id="{FDEBCE87-FACC-BE88-1DC6-3D09F43F24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88" name="Google Shape;88;p1"/>
          <p:cNvPicPr preferRelativeResize="0"/>
          <p:nvPr/>
        </p:nvPicPr>
        <p:blipFill rotWithShape="1">
          <a:blip r:embed="rId4">
            <a:alphaModFix/>
          </a:blip>
          <a:srcRect l="48992" t="42817" r="12604" b="21496"/>
          <a:stretch/>
        </p:blipFill>
        <p:spPr>
          <a:xfrm>
            <a:off x="1256052" y="1830172"/>
            <a:ext cx="4515273" cy="2359010"/>
          </a:xfrm>
          <a:prstGeom prst="rect">
            <a:avLst/>
          </a:prstGeom>
          <a:ln>
            <a:noFill/>
          </a:ln>
          <a:effectLst>
            <a:softEdge rad="112500"/>
          </a:effectLst>
        </p:spPr>
      </p:pic>
      <p:pic>
        <p:nvPicPr>
          <p:cNvPr id="90" name="Google Shape;90;p1"/>
          <p:cNvPicPr preferRelativeResize="0"/>
          <p:nvPr/>
        </p:nvPicPr>
        <p:blipFill rotWithShape="1">
          <a:blip r:embed="rId5">
            <a:alphaModFix/>
          </a:blip>
          <a:srcRect l="34730" t="22731" r="33077" b="20831"/>
          <a:stretch/>
        </p:blipFill>
        <p:spPr>
          <a:xfrm>
            <a:off x="10464800" y="5364549"/>
            <a:ext cx="1507751" cy="1486134"/>
          </a:xfrm>
          <a:prstGeom prst="rect">
            <a:avLst/>
          </a:prstGeom>
          <a:noFill/>
          <a:ln>
            <a:noFill/>
          </a:ln>
        </p:spPr>
      </p:pic>
      <p:sp>
        <p:nvSpPr>
          <p:cNvPr id="91" name="Google Shape;91;p1"/>
          <p:cNvSpPr txBox="1"/>
          <p:nvPr/>
        </p:nvSpPr>
        <p:spPr>
          <a:xfrm>
            <a:off x="2392263" y="4656703"/>
            <a:ext cx="3574741" cy="70784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ES" sz="2000" b="0" i="0" u="none" strike="noStrike" cap="none" dirty="0" err="1">
                <a:solidFill>
                  <a:schemeClr val="lt1"/>
                </a:solidFill>
                <a:latin typeface="Montserrat Medium"/>
                <a:ea typeface="Montserrat Medium"/>
                <a:cs typeface="Montserrat Medium"/>
                <a:sym typeface="Montserrat Medium"/>
              </a:rPr>
              <a:t>Invesment</a:t>
            </a:r>
            <a:r>
              <a:rPr lang="es-ES" sz="2000" b="0" i="0" u="none" strike="noStrike" cap="none" dirty="0">
                <a:solidFill>
                  <a:schemeClr val="lt1"/>
                </a:solidFill>
                <a:latin typeface="Montserrat Medium"/>
                <a:ea typeface="Montserrat Medium"/>
                <a:cs typeface="Montserrat Medium"/>
                <a:sym typeface="Montserrat Medium"/>
              </a:rPr>
              <a:t> </a:t>
            </a:r>
            <a:r>
              <a:rPr lang="es-ES" sz="2000" b="0" i="0" u="none" strike="noStrike" cap="none" dirty="0" err="1">
                <a:solidFill>
                  <a:schemeClr val="lt1"/>
                </a:solidFill>
                <a:latin typeface="Montserrat Medium"/>
                <a:ea typeface="Montserrat Medium"/>
                <a:cs typeface="Montserrat Medium"/>
                <a:sym typeface="Montserrat Medium"/>
              </a:rPr>
              <a:t>Analyst</a:t>
            </a:r>
            <a:endParaRPr dirty="0"/>
          </a:p>
          <a:p>
            <a:pPr marL="0" marR="0" lvl="0" indent="0" algn="ctr" rtl="0">
              <a:spcBef>
                <a:spcPts val="0"/>
              </a:spcBef>
              <a:spcAft>
                <a:spcPts val="0"/>
              </a:spcAft>
              <a:buNone/>
            </a:pPr>
            <a:r>
              <a:rPr lang="es-CO" sz="2000" b="0" i="0" u="none" strike="noStrike" cap="none" dirty="0">
                <a:solidFill>
                  <a:schemeClr val="lt1"/>
                </a:solidFill>
                <a:latin typeface="Montserrat ExtraLight"/>
                <a:ea typeface="Montserrat ExtraLight"/>
                <a:cs typeface="Montserrat ExtraLight"/>
                <a:sym typeface="Montserrat ExtraLight"/>
              </a:rPr>
              <a:t>JP TACTICAL TRADING</a:t>
            </a:r>
            <a:endParaRPr dirty="0"/>
          </a:p>
        </p:txBody>
      </p:sp>
      <p:sp>
        <p:nvSpPr>
          <p:cNvPr id="92" name="Google Shape;92;p1"/>
          <p:cNvSpPr txBox="1"/>
          <p:nvPr/>
        </p:nvSpPr>
        <p:spPr>
          <a:xfrm>
            <a:off x="2217484" y="4243410"/>
            <a:ext cx="39243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b="0" i="0" u="none" strike="noStrike" cap="none" dirty="0">
                <a:solidFill>
                  <a:schemeClr val="lt1"/>
                </a:solidFill>
                <a:latin typeface="Montserrat Medium"/>
                <a:ea typeface="Montserrat Medium"/>
                <a:cs typeface="Montserrat Medium"/>
                <a:sym typeface="Montserrat Thin"/>
              </a:rPr>
              <a:t>Juan José Puerta Mora</a:t>
            </a:r>
            <a:endParaRPr dirty="0"/>
          </a:p>
        </p:txBody>
      </p:sp>
      <p:pic>
        <p:nvPicPr>
          <p:cNvPr id="3" name="Imagen 2" descr="Hombre parado enfrente de un edificio&#10;&#10;El contenido generado por IA puede ser incorrecto.">
            <a:extLst>
              <a:ext uri="{FF2B5EF4-FFF2-40B4-BE49-F238E27FC236}">
                <a16:creationId xmlns:a16="http://schemas.microsoft.com/office/drawing/2014/main" id="{315446A5-C7F2-A028-F4FB-9D2D2DF4BF38}"/>
              </a:ext>
            </a:extLst>
          </p:cNvPr>
          <p:cNvPicPr>
            <a:picLocks noChangeAspect="1"/>
          </p:cNvPicPr>
          <p:nvPr/>
        </p:nvPicPr>
        <p:blipFill>
          <a:blip r:embed="rId6">
            <a:extLst>
              <a:ext uri="{BEBA8EAE-BF5A-486C-A8C5-ECC9F3942E4B}">
                <a14:imgProps xmlns:a14="http://schemas.microsoft.com/office/drawing/2010/main">
                  <a14:imgLayer r:embed="rId7">
                    <a14:imgEffect>
                      <a14:saturation sat="33000"/>
                    </a14:imgEffect>
                  </a14:imgLayer>
                </a14:imgProps>
              </a:ext>
            </a:extLst>
          </a:blip>
          <a:srcRect l="4571" t="42550" r="22607" b="477"/>
          <a:stretch/>
        </p:blipFill>
        <p:spPr>
          <a:xfrm>
            <a:off x="7804150" y="1147754"/>
            <a:ext cx="2660650" cy="456249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Imagen 3" descr="Código QR&#10;&#10;El contenido generado por IA puede ser incorrecto.">
            <a:extLst>
              <a:ext uri="{FF2B5EF4-FFF2-40B4-BE49-F238E27FC236}">
                <a16:creationId xmlns:a16="http://schemas.microsoft.com/office/drawing/2014/main" id="{5F73C049-1F3C-19FA-A5AF-7E49E4E7618F}"/>
              </a:ext>
            </a:extLst>
          </p:cNvPr>
          <p:cNvPicPr>
            <a:picLocks noChangeAspect="1"/>
          </p:cNvPicPr>
          <p:nvPr/>
        </p:nvPicPr>
        <p:blipFill>
          <a:blip r:embed="rId8"/>
          <a:stretch>
            <a:fillRect/>
          </a:stretch>
        </p:blipFill>
        <p:spPr>
          <a:xfrm>
            <a:off x="365295" y="4237840"/>
            <a:ext cx="1781514" cy="1781514"/>
          </a:xfrm>
          <a:prstGeom prst="rect">
            <a:avLst/>
          </a:prstGeom>
          <a:ln>
            <a:noFill/>
          </a:ln>
          <a:effectLst>
            <a:outerShdw blurRad="190500" algn="tl" rotWithShape="0">
              <a:srgbClr val="000000">
                <a:alpha val="70000"/>
              </a:srgbClr>
            </a:outerShdw>
          </a:effectLst>
        </p:spPr>
      </p:pic>
      <p:pic>
        <p:nvPicPr>
          <p:cNvPr id="1028" name="Picture 4" descr="The Linkedin logo: Evolution of a Professional Icon | Turbologo">
            <a:extLst>
              <a:ext uri="{FF2B5EF4-FFF2-40B4-BE49-F238E27FC236}">
                <a16:creationId xmlns:a16="http://schemas.microsoft.com/office/drawing/2014/main" id="{FB0D1968-8113-6F62-649C-9123EB44DCAC}"/>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7181" t="33302" r="14094" b="31789"/>
          <a:stretch>
            <a:fillRect/>
          </a:stretch>
        </p:blipFill>
        <p:spPr bwMode="auto">
          <a:xfrm>
            <a:off x="443252" y="6071926"/>
            <a:ext cx="1625600" cy="4956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pic>
        <p:nvPicPr>
          <p:cNvPr id="217" name="Google Shape;217;p8" descr="Gratis Fotos de stock gratuitas de bolsa, comercio, economía Foto de stock"/>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8" name="Picture 2">
            <a:extLst>
              <a:ext uri="{FF2B5EF4-FFF2-40B4-BE49-F238E27FC236}">
                <a16:creationId xmlns:a16="http://schemas.microsoft.com/office/drawing/2014/main" id="{4CB5689A-8DE3-5BFB-1A17-456A40A3D4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18" name="Google Shape;218;p8"/>
          <p:cNvSpPr/>
          <p:nvPr/>
        </p:nvSpPr>
        <p:spPr>
          <a:xfrm>
            <a:off x="6469349" y="-1"/>
            <a:ext cx="4934857" cy="5965371"/>
          </a:xfrm>
          <a:prstGeom prst="rect">
            <a:avLst/>
          </a:prstGeom>
          <a:solidFill>
            <a:srgbClr val="181717">
              <a:alpha val="7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9" name="Google Shape;219;p8"/>
          <p:cNvSpPr/>
          <p:nvPr/>
        </p:nvSpPr>
        <p:spPr>
          <a:xfrm>
            <a:off x="725713" y="1436914"/>
            <a:ext cx="4934857" cy="5421086"/>
          </a:xfrm>
          <a:prstGeom prst="rect">
            <a:avLst/>
          </a:prstGeom>
          <a:solidFill>
            <a:schemeClr val="accent3">
              <a:lumMod val="60000"/>
              <a:lumOff val="40000"/>
              <a:alpha val="56862"/>
            </a:schemeClr>
          </a:solidFill>
          <a:ln>
            <a:noFill/>
          </a:ln>
        </p:spPr>
        <p:txBody>
          <a:bodyPr spcFirstLastPara="1" wrap="square" lIns="91425" tIns="45700" rIns="91425" bIns="45700" anchor="ctr" anchorCtr="0">
            <a:noAutofit/>
          </a:bodyPr>
          <a:lstStyle/>
          <a:p>
            <a:pPr algn="ctr"/>
            <a:endParaRPr sz="1800">
              <a:solidFill>
                <a:schemeClr val="lt1"/>
              </a:solidFill>
              <a:latin typeface="Calibri"/>
              <a:ea typeface="Calibri"/>
              <a:cs typeface="Calibri"/>
              <a:sym typeface="Calibri"/>
            </a:endParaRPr>
          </a:p>
        </p:txBody>
      </p:sp>
      <p:sp>
        <p:nvSpPr>
          <p:cNvPr id="220" name="Google Shape;220;p8"/>
          <p:cNvSpPr txBox="1"/>
          <p:nvPr/>
        </p:nvSpPr>
        <p:spPr>
          <a:xfrm>
            <a:off x="1328055" y="2121939"/>
            <a:ext cx="3601360" cy="10771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3200" dirty="0">
                <a:solidFill>
                  <a:srgbClr val="171616"/>
                </a:solidFill>
                <a:latin typeface="Montserrat ExtraBold"/>
                <a:ea typeface="Montserrat ExtraBold"/>
                <a:cs typeface="Montserrat ExtraBold"/>
                <a:sym typeface="Montserrat ExtraBold"/>
              </a:rPr>
              <a:t>Indicadores de Rotación</a:t>
            </a:r>
            <a:endParaRPr dirty="0"/>
          </a:p>
        </p:txBody>
      </p:sp>
      <p:sp>
        <p:nvSpPr>
          <p:cNvPr id="221" name="Google Shape;221;p8"/>
          <p:cNvSpPr txBox="1"/>
          <p:nvPr/>
        </p:nvSpPr>
        <p:spPr>
          <a:xfrm>
            <a:off x="7111607" y="892630"/>
            <a:ext cx="3904343" cy="10771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3200" dirty="0">
                <a:solidFill>
                  <a:srgbClr val="FFC000"/>
                </a:solidFill>
                <a:latin typeface="Montserrat ExtraBold"/>
                <a:ea typeface="Montserrat ExtraBold"/>
                <a:cs typeface="Montserrat ExtraBold"/>
                <a:sym typeface="Montserrat ExtraBold"/>
              </a:rPr>
              <a:t>Indicadores de rentabilidad</a:t>
            </a:r>
            <a:endParaRPr dirty="0"/>
          </a:p>
        </p:txBody>
      </p:sp>
      <p:pic>
        <p:nvPicPr>
          <p:cNvPr id="224" name="Google Shape;224;p8"/>
          <p:cNvPicPr preferRelativeResize="0"/>
          <p:nvPr/>
        </p:nvPicPr>
        <p:blipFill rotWithShape="1">
          <a:blip r:embed="rId5">
            <a:alphaModFix/>
          </a:blip>
          <a:srcRect l="34730" t="22731" r="33077" b="20831"/>
          <a:stretch/>
        </p:blipFill>
        <p:spPr>
          <a:xfrm>
            <a:off x="10616413" y="5452916"/>
            <a:ext cx="1575587" cy="1552997"/>
          </a:xfrm>
          <a:prstGeom prst="rect">
            <a:avLst/>
          </a:prstGeom>
          <a:noFill/>
          <a:ln>
            <a:noFill/>
          </a:ln>
        </p:spPr>
      </p:pic>
      <p:sp>
        <p:nvSpPr>
          <p:cNvPr id="225" name="Google Shape;225;p8"/>
          <p:cNvSpPr/>
          <p:nvPr/>
        </p:nvSpPr>
        <p:spPr>
          <a:xfrm>
            <a:off x="8693861" y="5532007"/>
            <a:ext cx="485832" cy="657822"/>
          </a:xfrm>
          <a:prstGeom prst="parallelogram">
            <a:avLst>
              <a:gd name="adj" fmla="val 25000"/>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6" name="Google Shape;226;p8"/>
          <p:cNvSpPr/>
          <p:nvPr/>
        </p:nvSpPr>
        <p:spPr>
          <a:xfrm>
            <a:off x="2950224" y="1074571"/>
            <a:ext cx="485832" cy="657822"/>
          </a:xfrm>
          <a:prstGeom prst="parallelogram">
            <a:avLst>
              <a:gd name="adj" fmla="val 25000"/>
            </a:avLst>
          </a:prstGeom>
          <a:solidFill>
            <a:srgbClr val="17161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 name="Imagen 1">
            <a:extLst>
              <a:ext uri="{FF2B5EF4-FFF2-40B4-BE49-F238E27FC236}">
                <a16:creationId xmlns:a16="http://schemas.microsoft.com/office/drawing/2014/main" id="{D48F482C-7BDC-B32E-F819-F6CAF7D4DBE2}"/>
              </a:ext>
            </a:extLst>
          </p:cNvPr>
          <p:cNvPicPr>
            <a:picLocks noChangeAspect="1"/>
          </p:cNvPicPr>
          <p:nvPr/>
        </p:nvPicPr>
        <p:blipFill>
          <a:blip r:embed="rId6"/>
          <a:stretch>
            <a:fillRect/>
          </a:stretch>
        </p:blipFill>
        <p:spPr>
          <a:xfrm>
            <a:off x="1438139" y="3558042"/>
            <a:ext cx="2613161" cy="39039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 name="Imagen 2">
            <a:extLst>
              <a:ext uri="{FF2B5EF4-FFF2-40B4-BE49-F238E27FC236}">
                <a16:creationId xmlns:a16="http://schemas.microsoft.com/office/drawing/2014/main" id="{1F3412D8-D248-D5D1-3EA2-0014BDB69F2B}"/>
              </a:ext>
            </a:extLst>
          </p:cNvPr>
          <p:cNvPicPr>
            <a:picLocks noChangeAspect="1"/>
          </p:cNvPicPr>
          <p:nvPr/>
        </p:nvPicPr>
        <p:blipFill>
          <a:blip r:embed="rId7"/>
          <a:stretch>
            <a:fillRect/>
          </a:stretch>
        </p:blipFill>
        <p:spPr>
          <a:xfrm>
            <a:off x="1438139" y="4147457"/>
            <a:ext cx="3400818" cy="38098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Imagen 3">
            <a:extLst>
              <a:ext uri="{FF2B5EF4-FFF2-40B4-BE49-F238E27FC236}">
                <a16:creationId xmlns:a16="http://schemas.microsoft.com/office/drawing/2014/main" id="{475F19A0-7B7F-4C8F-55DA-680AFB2C4B93}"/>
              </a:ext>
            </a:extLst>
          </p:cNvPr>
          <p:cNvPicPr>
            <a:picLocks noChangeAspect="1"/>
          </p:cNvPicPr>
          <p:nvPr/>
        </p:nvPicPr>
        <p:blipFill>
          <a:blip r:embed="rId8"/>
          <a:stretch>
            <a:fillRect/>
          </a:stretch>
        </p:blipFill>
        <p:spPr>
          <a:xfrm>
            <a:off x="1438140" y="4728293"/>
            <a:ext cx="3400818" cy="42828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5" name="Imagen 4">
            <a:extLst>
              <a:ext uri="{FF2B5EF4-FFF2-40B4-BE49-F238E27FC236}">
                <a16:creationId xmlns:a16="http://schemas.microsoft.com/office/drawing/2014/main" id="{99371366-8D0D-A262-45BB-75FF9F7785E6}"/>
              </a:ext>
            </a:extLst>
          </p:cNvPr>
          <p:cNvPicPr>
            <a:picLocks noChangeAspect="1"/>
          </p:cNvPicPr>
          <p:nvPr/>
        </p:nvPicPr>
        <p:blipFill>
          <a:blip r:embed="rId9"/>
          <a:stretch>
            <a:fillRect/>
          </a:stretch>
        </p:blipFill>
        <p:spPr>
          <a:xfrm>
            <a:off x="1438139" y="5476778"/>
            <a:ext cx="3864111" cy="29515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Imagen 5">
            <a:extLst>
              <a:ext uri="{FF2B5EF4-FFF2-40B4-BE49-F238E27FC236}">
                <a16:creationId xmlns:a16="http://schemas.microsoft.com/office/drawing/2014/main" id="{081FFDD0-95A3-5298-4C86-13DA178E7AE3}"/>
              </a:ext>
            </a:extLst>
          </p:cNvPr>
          <p:cNvPicPr>
            <a:picLocks noChangeAspect="1"/>
          </p:cNvPicPr>
          <p:nvPr/>
        </p:nvPicPr>
        <p:blipFill>
          <a:blip r:embed="rId10"/>
          <a:stretch>
            <a:fillRect/>
          </a:stretch>
        </p:blipFill>
        <p:spPr>
          <a:xfrm>
            <a:off x="7242651" y="2768330"/>
            <a:ext cx="1666603" cy="42870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Imagen 6">
            <a:extLst>
              <a:ext uri="{FF2B5EF4-FFF2-40B4-BE49-F238E27FC236}">
                <a16:creationId xmlns:a16="http://schemas.microsoft.com/office/drawing/2014/main" id="{3617298D-C382-997B-C6BA-6DCEC8A1E420}"/>
              </a:ext>
            </a:extLst>
          </p:cNvPr>
          <p:cNvPicPr>
            <a:picLocks noChangeAspect="1"/>
          </p:cNvPicPr>
          <p:nvPr/>
        </p:nvPicPr>
        <p:blipFill>
          <a:blip r:embed="rId11"/>
          <a:stretch>
            <a:fillRect/>
          </a:stretch>
        </p:blipFill>
        <p:spPr>
          <a:xfrm>
            <a:off x="7242651" y="3498364"/>
            <a:ext cx="3642254" cy="425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30"/>
        <p:cNvGrpSpPr/>
        <p:nvPr/>
      </p:nvGrpSpPr>
      <p:grpSpPr>
        <a:xfrm>
          <a:off x="0" y="0"/>
          <a:ext cx="0" cy="0"/>
          <a:chOff x="0" y="0"/>
          <a:chExt cx="0" cy="0"/>
        </a:xfrm>
      </p:grpSpPr>
      <p:pic>
        <p:nvPicPr>
          <p:cNvPr id="2" name="Picture 2">
            <a:extLst>
              <a:ext uri="{FF2B5EF4-FFF2-40B4-BE49-F238E27FC236}">
                <a16:creationId xmlns:a16="http://schemas.microsoft.com/office/drawing/2014/main" id="{7D1FA435-3170-749D-CCF3-A9FC22A510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76" name="Google Shape;276;p9"/>
          <p:cNvSpPr/>
          <p:nvPr/>
        </p:nvSpPr>
        <p:spPr>
          <a:xfrm>
            <a:off x="5650138" y="2709399"/>
            <a:ext cx="6120563" cy="2862282"/>
          </a:xfrm>
          <a:prstGeom prst="rect">
            <a:avLst/>
          </a:prstGeom>
          <a:noFill/>
          <a:ln>
            <a:noFill/>
          </a:ln>
        </p:spPr>
        <p:txBody>
          <a:bodyPr spcFirstLastPara="1" wrap="square" lIns="91425" tIns="45700" rIns="91425" bIns="45700" anchor="t" anchorCtr="0">
            <a:spAutoFit/>
          </a:bodyPr>
          <a:lstStyle/>
          <a:p>
            <a:pPr marL="152397" marR="0" lvl="0" algn="l" rtl="0">
              <a:spcBef>
                <a:spcPts val="0"/>
              </a:spcBef>
              <a:spcAft>
                <a:spcPts val="0"/>
              </a:spcAft>
              <a:buClr>
                <a:srgbClr val="171616"/>
              </a:buClr>
              <a:buSzPts val="1800"/>
            </a:pPr>
            <a:r>
              <a:rPr lang="es-CO" sz="2000" b="1" dirty="0">
                <a:solidFill>
                  <a:schemeClr val="bg1"/>
                </a:solidFill>
                <a:latin typeface="Montserrat SemiBold"/>
                <a:ea typeface="Montserrat SemiBold"/>
                <a:cs typeface="Montserrat SemiBold"/>
                <a:sym typeface="Montserrat SemiBold"/>
              </a:rPr>
              <a:t>Es una métrica comparativa entre el valor de una empresa y una variable clave, muy usada en la valoración relativa.</a:t>
            </a:r>
          </a:p>
          <a:p>
            <a:pPr marL="609585" marR="0" lvl="0" indent="-457188" algn="l" rtl="0">
              <a:spcBef>
                <a:spcPts val="0"/>
              </a:spcBef>
              <a:spcAft>
                <a:spcPts val="0"/>
              </a:spcAft>
              <a:buClr>
                <a:srgbClr val="171616"/>
              </a:buClr>
              <a:buSzPts val="1800"/>
              <a:buFont typeface="Montserrat SemiBold"/>
              <a:buChar char="●"/>
            </a:pPr>
            <a:endParaRPr lang="es-CO" sz="2000" b="1" dirty="0">
              <a:solidFill>
                <a:schemeClr val="bg1"/>
              </a:solidFill>
              <a:latin typeface="Montserrat SemiBold"/>
              <a:ea typeface="Montserrat SemiBold"/>
              <a:cs typeface="Montserrat SemiBold"/>
              <a:sym typeface="Montserrat SemiBold"/>
            </a:endParaRPr>
          </a:p>
          <a:p>
            <a:pPr marL="609585" marR="0" lvl="0" indent="-457188" algn="l" rtl="0">
              <a:spcBef>
                <a:spcPts val="0"/>
              </a:spcBef>
              <a:spcAft>
                <a:spcPts val="0"/>
              </a:spcAft>
              <a:buClr>
                <a:srgbClr val="171616"/>
              </a:buClr>
              <a:buSzPts val="1800"/>
              <a:buFont typeface="Montserrat SemiBold"/>
              <a:buChar char="●"/>
            </a:pPr>
            <a:r>
              <a:rPr lang="es-CO" sz="2000" b="1" dirty="0">
                <a:solidFill>
                  <a:schemeClr val="bg1"/>
                </a:solidFill>
                <a:latin typeface="Montserrat SemiBold"/>
                <a:ea typeface="Montserrat SemiBold"/>
                <a:cs typeface="Montserrat SemiBold"/>
                <a:sym typeface="Montserrat SemiBold"/>
              </a:rPr>
              <a:t>P/E (Precios/Ganancias) </a:t>
            </a:r>
            <a:endParaRPr dirty="0">
              <a:solidFill>
                <a:schemeClr val="bg1"/>
              </a:solidFill>
            </a:endParaRPr>
          </a:p>
          <a:p>
            <a:pPr marL="609585" marR="0" lvl="0" indent="-457188" algn="l" rtl="0">
              <a:spcBef>
                <a:spcPts val="0"/>
              </a:spcBef>
              <a:spcAft>
                <a:spcPts val="0"/>
              </a:spcAft>
              <a:buClr>
                <a:srgbClr val="171616"/>
              </a:buClr>
              <a:buSzPts val="1800"/>
              <a:buFont typeface="Montserrat SemiBold"/>
              <a:buChar char="●"/>
            </a:pPr>
            <a:r>
              <a:rPr lang="es-CO" sz="2000" b="1" dirty="0">
                <a:solidFill>
                  <a:schemeClr val="bg1"/>
                </a:solidFill>
                <a:latin typeface="Montserrat SemiBold"/>
                <a:ea typeface="Montserrat SemiBold"/>
                <a:cs typeface="Montserrat SemiBold"/>
                <a:sym typeface="Montserrat SemiBold"/>
              </a:rPr>
              <a:t>EV/EBITDA: Valor de la empresa sobre EBITDA</a:t>
            </a:r>
            <a:endParaRPr dirty="0">
              <a:solidFill>
                <a:schemeClr val="bg1"/>
              </a:solidFill>
            </a:endParaRPr>
          </a:p>
          <a:p>
            <a:pPr marL="609585" marR="0" lvl="0" indent="-457188" algn="l" rtl="0">
              <a:spcBef>
                <a:spcPts val="0"/>
              </a:spcBef>
              <a:spcAft>
                <a:spcPts val="0"/>
              </a:spcAft>
              <a:buClr>
                <a:srgbClr val="171616"/>
              </a:buClr>
              <a:buSzPts val="1800"/>
              <a:buFont typeface="Montserrat SemiBold"/>
              <a:buChar char="●"/>
            </a:pPr>
            <a:r>
              <a:rPr lang="es-CO" sz="2000" b="1" dirty="0">
                <a:solidFill>
                  <a:schemeClr val="bg1"/>
                </a:solidFill>
                <a:latin typeface="Montserrat SemiBold"/>
                <a:sym typeface="Montserrat SemiBold"/>
              </a:rPr>
              <a:t>P/B (Precio/Valor en libros): Relación entre precio y valor contable.</a:t>
            </a:r>
            <a:endParaRPr dirty="0">
              <a:solidFill>
                <a:schemeClr val="bg1"/>
              </a:solidFill>
            </a:endParaRPr>
          </a:p>
        </p:txBody>
      </p:sp>
      <p:sp>
        <p:nvSpPr>
          <p:cNvPr id="277" name="Google Shape;277;p9"/>
          <p:cNvSpPr txBox="1"/>
          <p:nvPr/>
        </p:nvSpPr>
        <p:spPr>
          <a:xfrm>
            <a:off x="5824343" y="1859058"/>
            <a:ext cx="5316102"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4000" dirty="0">
                <a:ln w="0"/>
                <a:solidFill>
                  <a:schemeClr val="bg1"/>
                </a:solidFill>
                <a:effectLst>
                  <a:outerShdw blurRad="38100" dist="19050" dir="2700000" algn="tl" rotWithShape="0">
                    <a:schemeClr val="dk1">
                      <a:alpha val="40000"/>
                    </a:schemeClr>
                  </a:outerShdw>
                </a:effectLst>
                <a:latin typeface="Montserrat ExtraBold"/>
                <a:ea typeface="Montserrat ExtraBold"/>
                <a:cs typeface="Montserrat ExtraBold"/>
                <a:sym typeface="Montserrat ExtraBold"/>
              </a:rPr>
              <a:t>MULTIPLOS</a:t>
            </a:r>
            <a:r>
              <a:rPr lang="es-CO" sz="4000" dirty="0">
                <a:ln w="0"/>
                <a:solidFill>
                  <a:schemeClr val="tx1"/>
                </a:solidFill>
                <a:effectLst>
                  <a:outerShdw blurRad="38100" dist="19050" dir="2700000" algn="tl" rotWithShape="0">
                    <a:schemeClr val="dk1">
                      <a:alpha val="40000"/>
                    </a:schemeClr>
                  </a:outerShdw>
                </a:effectLst>
                <a:latin typeface="Montserrat ExtraBold"/>
                <a:ea typeface="Montserrat ExtraBold"/>
                <a:cs typeface="Montserrat ExtraBold"/>
                <a:sym typeface="Montserrat ExtraBold"/>
              </a:rPr>
              <a:t> </a:t>
            </a:r>
            <a:endParaRPr dirty="0">
              <a:ln w="0"/>
              <a:solidFill>
                <a:schemeClr val="tx1"/>
              </a:solidFill>
              <a:effectLst>
                <a:outerShdw blurRad="38100" dist="19050" dir="2700000" algn="tl" rotWithShape="0">
                  <a:schemeClr val="dk1">
                    <a:alpha val="40000"/>
                  </a:schemeClr>
                </a:outerShdw>
              </a:effectLst>
            </a:endParaRPr>
          </a:p>
        </p:txBody>
      </p:sp>
      <p:pic>
        <p:nvPicPr>
          <p:cNvPr id="9" name="Imagen 8">
            <a:extLst>
              <a:ext uri="{FF2B5EF4-FFF2-40B4-BE49-F238E27FC236}">
                <a16:creationId xmlns:a16="http://schemas.microsoft.com/office/drawing/2014/main" id="{55E4D450-BC6A-FB54-E8DF-07D3D84E6C2E}"/>
              </a:ext>
            </a:extLst>
          </p:cNvPr>
          <p:cNvPicPr>
            <a:picLocks noChangeAspect="1"/>
          </p:cNvPicPr>
          <p:nvPr/>
        </p:nvPicPr>
        <p:blipFill>
          <a:blip r:embed="rId4"/>
          <a:stretch>
            <a:fillRect/>
          </a:stretch>
        </p:blipFill>
        <p:spPr>
          <a:xfrm>
            <a:off x="564618" y="2876918"/>
            <a:ext cx="5085520" cy="25272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Shape 337"/>
        <p:cNvGrpSpPr/>
        <p:nvPr/>
      </p:nvGrpSpPr>
      <p:grpSpPr>
        <a:xfrm>
          <a:off x="0" y="0"/>
          <a:ext cx="0" cy="0"/>
          <a:chOff x="0" y="0"/>
          <a:chExt cx="0" cy="0"/>
        </a:xfrm>
      </p:grpSpPr>
      <p:pic>
        <p:nvPicPr>
          <p:cNvPr id="2" name="Picture 2">
            <a:extLst>
              <a:ext uri="{FF2B5EF4-FFF2-40B4-BE49-F238E27FC236}">
                <a16:creationId xmlns:a16="http://schemas.microsoft.com/office/drawing/2014/main" id="{DFF57794-F783-BADD-0C79-7D90BC74DA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38" name="Google Shape;338;p14"/>
          <p:cNvSpPr txBox="1"/>
          <p:nvPr/>
        </p:nvSpPr>
        <p:spPr>
          <a:xfrm>
            <a:off x="1235711" y="2154120"/>
            <a:ext cx="8839003"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4000" dirty="0">
                <a:ln w="0"/>
                <a:solidFill>
                  <a:schemeClr val="bg1"/>
                </a:solidFill>
                <a:effectLst>
                  <a:outerShdw blurRad="38100" dist="19050" dir="2700000" algn="tl" rotWithShape="0">
                    <a:schemeClr val="dk1">
                      <a:alpha val="40000"/>
                    </a:schemeClr>
                  </a:outerShdw>
                </a:effectLst>
                <a:latin typeface="Montserrat ExtraBold"/>
                <a:ea typeface="Montserrat ExtraBold"/>
                <a:cs typeface="Montserrat ExtraBold"/>
                <a:sym typeface="Montserrat ExtraBold"/>
              </a:rPr>
              <a:t>Valoración vía:</a:t>
            </a:r>
            <a:endParaRPr dirty="0">
              <a:ln w="0"/>
              <a:solidFill>
                <a:schemeClr val="bg1"/>
              </a:solidFill>
              <a:effectLst>
                <a:outerShdw blurRad="38100" dist="19050" dir="2700000" algn="tl" rotWithShape="0">
                  <a:schemeClr val="dk1">
                    <a:alpha val="40000"/>
                  </a:schemeClr>
                </a:outerShdw>
              </a:effectLst>
            </a:endParaRPr>
          </a:p>
        </p:txBody>
      </p:sp>
      <p:sp>
        <p:nvSpPr>
          <p:cNvPr id="339" name="Google Shape;339;p14"/>
          <p:cNvSpPr txBox="1"/>
          <p:nvPr/>
        </p:nvSpPr>
        <p:spPr>
          <a:xfrm>
            <a:off x="1105097" y="2726034"/>
            <a:ext cx="8693832" cy="21236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600" dirty="0">
                <a:ln w="0"/>
                <a:solidFill>
                  <a:schemeClr val="bg1"/>
                </a:solidFill>
                <a:effectLst>
                  <a:outerShdw blurRad="38100" dist="19050" dir="2700000" algn="tl" rotWithShape="0">
                    <a:schemeClr val="dk1">
                      <a:alpha val="40000"/>
                    </a:schemeClr>
                  </a:outerShdw>
                </a:effectLst>
                <a:latin typeface="Montserrat ExtraBold"/>
                <a:ea typeface="Montserrat ExtraBold"/>
                <a:cs typeface="Montserrat ExtraBold"/>
                <a:sym typeface="Montserrat ExtraBold"/>
              </a:rPr>
              <a:t>Discounted Free Cash Flow (DFCF)</a:t>
            </a:r>
            <a:endParaRPr dirty="0">
              <a:ln w="0"/>
              <a:solidFill>
                <a:schemeClr val="bg1"/>
              </a:solidFill>
              <a:effectLst>
                <a:outerShdw blurRad="38100" dist="19050" dir="2700000" algn="tl" rotWithShape="0">
                  <a:schemeClr val="dk1">
                    <a:alpha val="40000"/>
                  </a:schemeClr>
                </a:outerShdw>
              </a:effectLst>
            </a:endParaRPr>
          </a:p>
        </p:txBody>
      </p:sp>
      <p:pic>
        <p:nvPicPr>
          <p:cNvPr id="340" name="Google Shape;340;p14"/>
          <p:cNvPicPr preferRelativeResize="0"/>
          <p:nvPr/>
        </p:nvPicPr>
        <p:blipFill rotWithShape="1">
          <a:blip r:embed="rId4">
            <a:alphaModFix/>
          </a:blip>
          <a:srcRect l="34730" t="22731" r="33077" b="20831"/>
          <a:stretch/>
        </p:blipFill>
        <p:spPr>
          <a:xfrm>
            <a:off x="10616413" y="5452916"/>
            <a:ext cx="1575587" cy="155299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Shape 344"/>
        <p:cNvGrpSpPr/>
        <p:nvPr/>
      </p:nvGrpSpPr>
      <p:grpSpPr>
        <a:xfrm>
          <a:off x="0" y="0"/>
          <a:ext cx="0" cy="0"/>
          <a:chOff x="0" y="0"/>
          <a:chExt cx="0" cy="0"/>
        </a:xfrm>
      </p:grpSpPr>
      <p:pic>
        <p:nvPicPr>
          <p:cNvPr id="2" name="Picture 2">
            <a:extLst>
              <a:ext uri="{FF2B5EF4-FFF2-40B4-BE49-F238E27FC236}">
                <a16:creationId xmlns:a16="http://schemas.microsoft.com/office/drawing/2014/main" id="{45153A17-58BB-5D5C-0547-8FD2417890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345" name="Google Shape;345;p15" descr="Gratis Fotos de stock gratuitas de ahorro, banco, beneficio Foto de stock"/>
          <p:cNvPicPr preferRelativeResize="0"/>
          <p:nvPr/>
        </p:nvPicPr>
        <p:blipFill rotWithShape="1">
          <a:blip r:embed="rId4">
            <a:alphaModFix/>
          </a:blip>
          <a:srcRect/>
          <a:stretch/>
        </p:blipFill>
        <p:spPr>
          <a:xfrm>
            <a:off x="0" y="0"/>
            <a:ext cx="5964701" cy="6858000"/>
          </a:xfrm>
          <a:prstGeom prst="rect">
            <a:avLst/>
          </a:prstGeom>
          <a:noFill/>
          <a:ln>
            <a:noFill/>
          </a:ln>
        </p:spPr>
      </p:pic>
      <p:sp>
        <p:nvSpPr>
          <p:cNvPr id="346" name="Google Shape;346;p15"/>
          <p:cNvSpPr/>
          <p:nvPr/>
        </p:nvSpPr>
        <p:spPr>
          <a:xfrm>
            <a:off x="-1" y="0"/>
            <a:ext cx="5964702" cy="6858000"/>
          </a:xfrm>
          <a:prstGeom prst="rect">
            <a:avLst/>
          </a:prstGeom>
          <a:solidFill>
            <a:srgbClr val="181717">
              <a:alpha val="7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47" name="Google Shape;347;p15"/>
          <p:cNvSpPr txBox="1"/>
          <p:nvPr/>
        </p:nvSpPr>
        <p:spPr>
          <a:xfrm>
            <a:off x="1624892" y="628474"/>
            <a:ext cx="3283976" cy="144650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4400" dirty="0">
                <a:solidFill>
                  <a:srgbClr val="FFC000"/>
                </a:solidFill>
                <a:latin typeface="Montserrat ExtraBold"/>
                <a:ea typeface="Montserrat ExtraBold"/>
                <a:cs typeface="Montserrat ExtraBold"/>
                <a:sym typeface="Montserrat ExtraBold"/>
              </a:rPr>
              <a:t>¿Cómo se calcula?</a:t>
            </a:r>
            <a:endParaRPr sz="4400" dirty="0">
              <a:solidFill>
                <a:srgbClr val="FFC000"/>
              </a:solidFill>
              <a:latin typeface="Montserrat ExtraBold"/>
              <a:ea typeface="Montserrat ExtraBold"/>
              <a:cs typeface="Montserrat ExtraBold"/>
              <a:sym typeface="Montserrat ExtraBold"/>
            </a:endParaRPr>
          </a:p>
        </p:txBody>
      </p:sp>
      <p:sp>
        <p:nvSpPr>
          <p:cNvPr id="348" name="Google Shape;348;p15"/>
          <p:cNvSpPr txBox="1"/>
          <p:nvPr/>
        </p:nvSpPr>
        <p:spPr>
          <a:xfrm>
            <a:off x="615950" y="2167441"/>
            <a:ext cx="4589098" cy="387794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CO" b="1" dirty="0">
                <a:solidFill>
                  <a:srgbClr val="F2F2F2"/>
                </a:solidFill>
                <a:latin typeface="Montserrat SemiBold"/>
                <a:ea typeface="Montserrat SemiBold"/>
                <a:cs typeface="Montserrat SemiBold"/>
                <a:sym typeface="Montserrat SemiBold"/>
              </a:rPr>
              <a:t>FCF </a:t>
            </a:r>
            <a:r>
              <a:rPr lang="es-CO" b="1" dirty="0" err="1">
                <a:solidFill>
                  <a:srgbClr val="F2F2F2"/>
                </a:solidFill>
                <a:latin typeface="Montserrat SemiBold"/>
                <a:ea typeface="Montserrat SemiBold"/>
                <a:cs typeface="Montserrat SemiBold"/>
                <a:sym typeface="Montserrat SemiBold"/>
              </a:rPr>
              <a:t>to</a:t>
            </a:r>
            <a:r>
              <a:rPr lang="es-CO" b="1" dirty="0">
                <a:solidFill>
                  <a:srgbClr val="F2F2F2"/>
                </a:solidFill>
                <a:latin typeface="Montserrat SemiBold"/>
                <a:ea typeface="Montserrat SemiBold"/>
                <a:cs typeface="Montserrat SemiBold"/>
                <a:sym typeface="Montserrat SemiBold"/>
              </a:rPr>
              <a:t> </a:t>
            </a:r>
            <a:r>
              <a:rPr lang="es-CO" b="1" dirty="0" err="1">
                <a:solidFill>
                  <a:srgbClr val="F2F2F2"/>
                </a:solidFill>
                <a:latin typeface="Montserrat SemiBold"/>
                <a:ea typeface="Montserrat SemiBold"/>
                <a:cs typeface="Montserrat SemiBold"/>
                <a:sym typeface="Montserrat SemiBold"/>
              </a:rPr>
              <a:t>Firm</a:t>
            </a:r>
            <a:r>
              <a:rPr lang="es-CO" b="1" dirty="0">
                <a:solidFill>
                  <a:srgbClr val="F2F2F2"/>
                </a:solidFill>
                <a:latin typeface="Montserrat SemiBold"/>
                <a:ea typeface="Montserrat SemiBold"/>
                <a:cs typeface="Montserrat SemiBold"/>
                <a:sym typeface="Montserrat SemiBold"/>
              </a:rPr>
              <a:t>= NOPAT + D&amp;A – CAPEX - ∆ NWC</a:t>
            </a:r>
          </a:p>
          <a:p>
            <a:pPr marL="0" marR="0" lvl="0" indent="0" algn="just" rtl="0">
              <a:spcBef>
                <a:spcPts val="0"/>
              </a:spcBef>
              <a:spcAft>
                <a:spcPts val="0"/>
              </a:spcAft>
              <a:buNone/>
            </a:pPr>
            <a:endParaRPr sz="1600" b="1" dirty="0">
              <a:solidFill>
                <a:srgbClr val="F2F2F2"/>
              </a:solidFill>
              <a:latin typeface="Montserrat SemiBold"/>
              <a:ea typeface="Montserrat SemiBold"/>
              <a:cs typeface="Montserrat SemiBold"/>
              <a:sym typeface="Montserrat SemiBold"/>
            </a:endParaRPr>
          </a:p>
          <a:p>
            <a:pPr marL="0" marR="0" lvl="0" indent="0" algn="just" rtl="0">
              <a:spcBef>
                <a:spcPts val="0"/>
              </a:spcBef>
              <a:spcAft>
                <a:spcPts val="0"/>
              </a:spcAft>
              <a:buNone/>
            </a:pPr>
            <a:r>
              <a:rPr lang="es-CO" sz="2000" b="1" dirty="0">
                <a:solidFill>
                  <a:srgbClr val="F2F2F2"/>
                </a:solidFill>
                <a:latin typeface="Montserrat SemiBold"/>
                <a:ea typeface="Montserrat SemiBold"/>
                <a:cs typeface="Montserrat SemiBold"/>
                <a:sym typeface="Montserrat SemiBold"/>
              </a:rPr>
              <a:t>NOPAT</a:t>
            </a:r>
          </a:p>
          <a:p>
            <a:pPr marL="0" marR="0" lvl="0" indent="0" algn="just" rtl="0">
              <a:spcBef>
                <a:spcPts val="0"/>
              </a:spcBef>
              <a:spcAft>
                <a:spcPts val="0"/>
              </a:spcAft>
              <a:buNone/>
            </a:pPr>
            <a:endParaRPr lang="es-CO" sz="1600" b="1" dirty="0">
              <a:solidFill>
                <a:srgbClr val="F2F2F2"/>
              </a:solidFill>
              <a:latin typeface="Montserrat SemiBold"/>
              <a:ea typeface="Montserrat SemiBold"/>
              <a:cs typeface="Montserrat SemiBold"/>
              <a:sym typeface="Montserrat SemiBold"/>
            </a:endParaRPr>
          </a:p>
          <a:p>
            <a:pPr marL="0" marR="0" lvl="0" indent="0" algn="just" rtl="0">
              <a:spcBef>
                <a:spcPts val="0"/>
              </a:spcBef>
              <a:spcAft>
                <a:spcPts val="0"/>
              </a:spcAft>
              <a:buNone/>
            </a:pPr>
            <a:r>
              <a:rPr lang="es-CO" sz="1600" b="1" dirty="0">
                <a:ln>
                  <a:solidFill>
                    <a:schemeClr val="accent6"/>
                  </a:solidFill>
                </a:ln>
                <a:solidFill>
                  <a:schemeClr val="bg1"/>
                </a:solidFill>
                <a:latin typeface="Montserrat SemiBold"/>
                <a:ea typeface="Montserrat SemiBold"/>
                <a:cs typeface="Montserrat SemiBold"/>
                <a:sym typeface="Montserrat SemiBold"/>
              </a:rPr>
              <a:t>(+)</a:t>
            </a:r>
            <a:r>
              <a:rPr lang="es-CO" sz="1600" b="1" dirty="0">
                <a:solidFill>
                  <a:srgbClr val="F2F2F2"/>
                </a:solidFill>
                <a:latin typeface="Montserrat SemiBold"/>
                <a:ea typeface="Montserrat SemiBold"/>
                <a:cs typeface="Montserrat SemiBold"/>
                <a:sym typeface="Montserrat SemiBold"/>
              </a:rPr>
              <a:t> EBIT</a:t>
            </a:r>
          </a:p>
          <a:p>
            <a:pPr lvl="0" algn="just"/>
            <a:r>
              <a:rPr lang="es-ES" sz="1600" b="1" dirty="0">
                <a:ln>
                  <a:solidFill>
                    <a:srgbClr val="FF0000"/>
                  </a:solidFill>
                </a:ln>
                <a:solidFill>
                  <a:srgbClr val="F2F2F2"/>
                </a:solidFill>
                <a:latin typeface="Montserrat SemiBold"/>
                <a:ea typeface="Montserrat SemiBold"/>
                <a:cs typeface="Montserrat SemiBold"/>
                <a:sym typeface="Montserrat SemiBold"/>
              </a:rPr>
              <a:t>(-)</a:t>
            </a:r>
            <a:r>
              <a:rPr lang="es-ES" sz="1600" b="1" dirty="0">
                <a:solidFill>
                  <a:srgbClr val="F2F2F2"/>
                </a:solidFill>
                <a:latin typeface="Montserrat SemiBold"/>
                <a:ea typeface="Montserrat SemiBold"/>
                <a:cs typeface="Montserrat SemiBold"/>
                <a:sym typeface="Montserrat SemiBold"/>
              </a:rPr>
              <a:t> </a:t>
            </a:r>
            <a:r>
              <a:rPr lang="es-ES" sz="1600" b="1" dirty="0" err="1">
                <a:solidFill>
                  <a:srgbClr val="F2F2F2"/>
                </a:solidFill>
                <a:latin typeface="Montserrat SemiBold"/>
                <a:ea typeface="Montserrat SemiBold"/>
                <a:cs typeface="Montserrat SemiBold"/>
                <a:sym typeface="Montserrat SemiBold"/>
              </a:rPr>
              <a:t>Taxes</a:t>
            </a:r>
            <a:endParaRPr lang="es-ES" sz="1600" b="1" dirty="0">
              <a:solidFill>
                <a:srgbClr val="F2F2F2"/>
              </a:solidFill>
              <a:latin typeface="Montserrat SemiBold"/>
              <a:ea typeface="Montserrat SemiBold"/>
              <a:cs typeface="Montserrat SemiBold"/>
              <a:sym typeface="Montserrat SemiBold"/>
            </a:endParaRPr>
          </a:p>
          <a:p>
            <a:pPr marL="0" marR="0" lvl="0" indent="0" algn="just" rtl="0">
              <a:spcBef>
                <a:spcPts val="0"/>
              </a:spcBef>
              <a:spcAft>
                <a:spcPts val="0"/>
              </a:spcAft>
              <a:buNone/>
            </a:pPr>
            <a:r>
              <a:rPr lang="es-CO" sz="1600" dirty="0">
                <a:ln w="0">
                  <a:solidFill>
                    <a:schemeClr val="accent6"/>
                  </a:solidFill>
                </a:ln>
                <a:solidFill>
                  <a:schemeClr val="bg1"/>
                </a:solidFill>
                <a:effectLst>
                  <a:outerShdw blurRad="38100" dist="19050" dir="2700000" algn="tl" rotWithShape="0">
                    <a:schemeClr val="dk1">
                      <a:alpha val="40000"/>
                    </a:schemeClr>
                  </a:outerShdw>
                </a:effectLst>
                <a:latin typeface="Montserrat SemiBold"/>
                <a:ea typeface="Montserrat SemiBold"/>
                <a:cs typeface="Montserrat SemiBold"/>
                <a:sym typeface="Montserrat SemiBold"/>
              </a:rPr>
              <a:t>(=) NOPAT</a:t>
            </a:r>
          </a:p>
          <a:p>
            <a:pPr marL="0" marR="0" lvl="0" indent="0" algn="just" rtl="0">
              <a:spcBef>
                <a:spcPts val="0"/>
              </a:spcBef>
              <a:spcAft>
                <a:spcPts val="0"/>
              </a:spcAft>
              <a:buNone/>
            </a:pPr>
            <a:endParaRPr lang="es-CO" sz="1600" b="1" dirty="0">
              <a:ln w="0">
                <a:solidFill>
                  <a:schemeClr val="accent6"/>
                </a:solidFill>
              </a:ln>
              <a:solidFill>
                <a:schemeClr val="bg1"/>
              </a:solidFill>
              <a:effectLst>
                <a:outerShdw blurRad="38100" dist="19050" dir="2700000" algn="tl" rotWithShape="0">
                  <a:schemeClr val="dk1">
                    <a:alpha val="40000"/>
                  </a:schemeClr>
                </a:outerShdw>
              </a:effectLst>
              <a:latin typeface="Montserrat SemiBold"/>
              <a:ea typeface="Montserrat SemiBold"/>
              <a:cs typeface="Montserrat SemiBold"/>
              <a:sym typeface="Montserrat SemiBold"/>
            </a:endParaRPr>
          </a:p>
          <a:p>
            <a:pPr marL="0" marR="0" lvl="0" indent="0" algn="just" rtl="0">
              <a:spcBef>
                <a:spcPts val="0"/>
              </a:spcBef>
              <a:spcAft>
                <a:spcPts val="0"/>
              </a:spcAft>
              <a:buNone/>
            </a:pPr>
            <a:r>
              <a:rPr lang="es-ES" sz="2000" b="1" dirty="0">
                <a:solidFill>
                  <a:srgbClr val="F2F2F2"/>
                </a:solidFill>
                <a:latin typeface="Montserrat SemiBold"/>
                <a:ea typeface="Montserrat SemiBold"/>
                <a:cs typeface="Montserrat SemiBold"/>
                <a:sym typeface="Montserrat SemiBold"/>
              </a:rPr>
              <a:t>CAPEX</a:t>
            </a:r>
          </a:p>
          <a:p>
            <a:pPr marL="0" marR="0" lvl="0" indent="0" algn="just" rtl="0">
              <a:spcBef>
                <a:spcPts val="0"/>
              </a:spcBef>
              <a:spcAft>
                <a:spcPts val="0"/>
              </a:spcAft>
              <a:buNone/>
            </a:pPr>
            <a:endParaRPr lang="es-ES" sz="1600" b="1" dirty="0">
              <a:solidFill>
                <a:srgbClr val="F2F2F2"/>
              </a:solidFill>
              <a:latin typeface="Montserrat SemiBold"/>
              <a:ea typeface="Montserrat SemiBold"/>
              <a:cs typeface="Montserrat SemiBold"/>
              <a:sym typeface="Montserrat SemiBold"/>
            </a:endParaRPr>
          </a:p>
          <a:p>
            <a:pPr marL="0" marR="0" lvl="0" indent="0" algn="just" rtl="0">
              <a:spcBef>
                <a:spcPts val="0"/>
              </a:spcBef>
              <a:spcAft>
                <a:spcPts val="0"/>
              </a:spcAft>
              <a:buNone/>
            </a:pPr>
            <a:r>
              <a:rPr lang="es-ES" sz="1600" dirty="0">
                <a:ln w="0">
                  <a:solidFill>
                    <a:schemeClr val="accent6"/>
                  </a:solidFill>
                </a:ln>
                <a:solidFill>
                  <a:schemeClr val="bg1"/>
                </a:solidFill>
                <a:effectLst>
                  <a:outerShdw blurRad="38100" dist="19050" dir="2700000" algn="tl" rotWithShape="0">
                    <a:schemeClr val="dk1">
                      <a:alpha val="40000"/>
                    </a:schemeClr>
                  </a:outerShdw>
                </a:effectLst>
                <a:latin typeface="Montserrat SemiBold"/>
                <a:ea typeface="Montserrat SemiBold"/>
                <a:cs typeface="Montserrat SemiBold"/>
                <a:sym typeface="Montserrat SemiBold"/>
              </a:rPr>
              <a:t>(+)</a:t>
            </a:r>
            <a:r>
              <a:rPr lang="es-ES" sz="1600" b="1" dirty="0">
                <a:solidFill>
                  <a:srgbClr val="F2F2F2"/>
                </a:solidFill>
                <a:latin typeface="Montserrat SemiBold"/>
                <a:ea typeface="Montserrat SemiBold"/>
                <a:cs typeface="Montserrat SemiBold"/>
                <a:sym typeface="Montserrat SemiBold"/>
              </a:rPr>
              <a:t> PP&amp;E Final</a:t>
            </a:r>
          </a:p>
          <a:p>
            <a:pPr marL="0" marR="0" lvl="0" indent="0" algn="just" rtl="0">
              <a:spcBef>
                <a:spcPts val="0"/>
              </a:spcBef>
              <a:spcAft>
                <a:spcPts val="0"/>
              </a:spcAft>
              <a:buNone/>
            </a:pPr>
            <a:r>
              <a:rPr lang="es-ES" sz="1600" b="1" dirty="0">
                <a:ln>
                  <a:solidFill>
                    <a:srgbClr val="FF0000"/>
                  </a:solidFill>
                </a:ln>
                <a:solidFill>
                  <a:srgbClr val="F2F2F2"/>
                </a:solidFill>
                <a:latin typeface="Montserrat SemiBold"/>
                <a:ea typeface="Montserrat SemiBold"/>
                <a:cs typeface="Montserrat SemiBold"/>
                <a:sym typeface="Montserrat SemiBold"/>
              </a:rPr>
              <a:t>(-)</a:t>
            </a:r>
            <a:r>
              <a:rPr lang="es-ES" sz="1600" b="1" dirty="0">
                <a:solidFill>
                  <a:srgbClr val="F2F2F2"/>
                </a:solidFill>
                <a:latin typeface="Montserrat SemiBold"/>
                <a:ea typeface="Montserrat SemiBold"/>
                <a:cs typeface="Montserrat SemiBold"/>
                <a:sym typeface="Montserrat SemiBold"/>
              </a:rPr>
              <a:t> PP&amp;E Inicial</a:t>
            </a:r>
          </a:p>
          <a:p>
            <a:pPr marL="0" marR="0" lvl="0" indent="0" algn="just" rtl="0">
              <a:spcBef>
                <a:spcPts val="0"/>
              </a:spcBef>
              <a:spcAft>
                <a:spcPts val="0"/>
              </a:spcAft>
              <a:buNone/>
            </a:pPr>
            <a:r>
              <a:rPr lang="es-ES" sz="1600" b="1" dirty="0">
                <a:ln>
                  <a:solidFill>
                    <a:schemeClr val="accent6"/>
                  </a:solidFill>
                </a:ln>
                <a:solidFill>
                  <a:schemeClr val="bg1"/>
                </a:solidFill>
                <a:latin typeface="Montserrat SemiBold"/>
                <a:ea typeface="Montserrat SemiBold"/>
                <a:cs typeface="Montserrat SemiBold"/>
                <a:sym typeface="Montserrat SemiBold"/>
              </a:rPr>
              <a:t>(+)</a:t>
            </a:r>
            <a:r>
              <a:rPr lang="es-ES" sz="1600" b="1" dirty="0">
                <a:solidFill>
                  <a:srgbClr val="F2F2F2"/>
                </a:solidFill>
                <a:latin typeface="Montserrat SemiBold"/>
                <a:ea typeface="Montserrat SemiBold"/>
                <a:cs typeface="Montserrat SemiBold"/>
                <a:sym typeface="Montserrat SemiBold"/>
              </a:rPr>
              <a:t> Gastos de depreciación</a:t>
            </a:r>
          </a:p>
          <a:p>
            <a:pPr marL="0" marR="0" lvl="0" indent="0" algn="just" rtl="0">
              <a:spcBef>
                <a:spcPts val="0"/>
              </a:spcBef>
              <a:spcAft>
                <a:spcPts val="0"/>
              </a:spcAft>
              <a:buNone/>
            </a:pPr>
            <a:r>
              <a:rPr lang="es-ES" sz="1600" dirty="0">
                <a:ln w="0">
                  <a:solidFill>
                    <a:schemeClr val="accent6"/>
                  </a:solidFill>
                </a:ln>
                <a:solidFill>
                  <a:schemeClr val="bg1"/>
                </a:solidFill>
                <a:effectLst>
                  <a:outerShdw blurRad="38100" dist="19050" dir="2700000" algn="tl" rotWithShape="0">
                    <a:schemeClr val="dk1">
                      <a:alpha val="40000"/>
                    </a:schemeClr>
                  </a:outerShdw>
                </a:effectLst>
                <a:latin typeface="Montserrat SemiBold"/>
                <a:ea typeface="Montserrat SemiBold"/>
                <a:cs typeface="Montserrat SemiBold"/>
                <a:sym typeface="Montserrat SemiBold"/>
              </a:rPr>
              <a:t>(=) CAPEX</a:t>
            </a:r>
            <a:endParaRPr lang="es-ES" sz="1600" b="1" dirty="0">
              <a:ln w="0">
                <a:solidFill>
                  <a:schemeClr val="accent6"/>
                </a:solidFill>
              </a:ln>
              <a:solidFill>
                <a:schemeClr val="bg1"/>
              </a:solidFill>
              <a:latin typeface="Montserrat SemiBold"/>
              <a:ea typeface="Montserrat SemiBold"/>
              <a:cs typeface="Montserrat SemiBold"/>
              <a:sym typeface="Montserrat SemiBold"/>
            </a:endParaRPr>
          </a:p>
          <a:p>
            <a:pPr marL="0" marR="0" lvl="0" indent="0" algn="just" rtl="0">
              <a:spcBef>
                <a:spcPts val="0"/>
              </a:spcBef>
              <a:spcAft>
                <a:spcPts val="0"/>
              </a:spcAft>
              <a:buNone/>
            </a:pPr>
            <a:endParaRPr sz="1600" b="1" dirty="0">
              <a:ln w="0">
                <a:solidFill>
                  <a:schemeClr val="accent6"/>
                </a:solidFill>
              </a:ln>
              <a:solidFill>
                <a:schemeClr val="bg1"/>
              </a:solidFill>
              <a:latin typeface="Montserrat SemiBold"/>
              <a:ea typeface="Montserrat SemiBold"/>
              <a:cs typeface="Montserrat SemiBold"/>
              <a:sym typeface="Montserrat SemiBold"/>
            </a:endParaRPr>
          </a:p>
        </p:txBody>
      </p:sp>
      <p:sp>
        <p:nvSpPr>
          <p:cNvPr id="349" name="Google Shape;349;p15"/>
          <p:cNvSpPr txBox="1"/>
          <p:nvPr/>
        </p:nvSpPr>
        <p:spPr>
          <a:xfrm>
            <a:off x="6799914" y="1117951"/>
            <a:ext cx="5144436" cy="5047495"/>
          </a:xfrm>
          <a:prstGeom prst="rect">
            <a:avLst/>
          </a:prstGeom>
          <a:noFill/>
          <a:ln>
            <a:noFill/>
          </a:ln>
        </p:spPr>
        <p:txBody>
          <a:bodyPr spcFirstLastPara="1" wrap="square" lIns="91425" tIns="45700" rIns="91425" bIns="45700" anchor="t" anchorCtr="0">
            <a:spAutoFit/>
          </a:bodyPr>
          <a:lstStyle/>
          <a:p>
            <a:pPr marL="0" marR="0" lvl="0" indent="-88900" algn="just" rtl="0">
              <a:spcBef>
                <a:spcPts val="0"/>
              </a:spcBef>
              <a:spcAft>
                <a:spcPts val="0"/>
              </a:spcAft>
              <a:buClr>
                <a:srgbClr val="171616"/>
              </a:buClr>
              <a:buSzPts val="1400"/>
              <a:buFont typeface="Arial"/>
              <a:buChar char="•"/>
            </a:pPr>
            <a:r>
              <a:rPr lang="es-ES" b="1" dirty="0">
                <a:solidFill>
                  <a:schemeClr val="bg1"/>
                </a:solidFill>
                <a:latin typeface="Montserrat SemiBold"/>
                <a:ea typeface="Montserrat SemiBold"/>
                <a:cs typeface="Montserrat SemiBold"/>
                <a:sym typeface="Montserrat SemiBold"/>
              </a:rPr>
              <a:t>R</a:t>
            </a:r>
            <a:r>
              <a:rPr lang="es-ES" sz="1400" b="1" dirty="0">
                <a:solidFill>
                  <a:schemeClr val="bg1"/>
                </a:solidFill>
                <a:latin typeface="Montserrat SemiBold"/>
                <a:ea typeface="Montserrat SemiBold"/>
                <a:cs typeface="Montserrat SemiBold"/>
                <a:sym typeface="Montserrat SemiBold"/>
              </a:rPr>
              <a:t>epresenta el valor estimado de una empresa más allá del período de proyección explícito en un modelo de flujo de caja descontado (DCF).</a:t>
            </a:r>
          </a:p>
          <a:p>
            <a:pPr marL="0" marR="0" lvl="0" indent="-88900" algn="just" rtl="0">
              <a:spcBef>
                <a:spcPts val="0"/>
              </a:spcBef>
              <a:spcAft>
                <a:spcPts val="0"/>
              </a:spcAft>
              <a:buClr>
                <a:srgbClr val="171616"/>
              </a:buClr>
              <a:buSzPts val="1400"/>
              <a:buFont typeface="Arial"/>
              <a:buChar char="•"/>
            </a:pPr>
            <a:endParaRPr lang="es-ES" b="1" dirty="0">
              <a:solidFill>
                <a:schemeClr val="bg1"/>
              </a:solidFill>
              <a:latin typeface="Montserrat SemiBold"/>
              <a:ea typeface="Calibri"/>
              <a:cs typeface="Calibri"/>
              <a:sym typeface="Montserrat SemiBold"/>
            </a:endParaRPr>
          </a:p>
          <a:p>
            <a:r>
              <a:rPr lang="es-CO" b="1" dirty="0">
                <a:solidFill>
                  <a:schemeClr val="bg1"/>
                </a:solidFill>
              </a:rPr>
              <a:t>Método de Crecimiento Perpetuo (Gordon </a:t>
            </a:r>
            <a:r>
              <a:rPr lang="es-CO" b="1" dirty="0" err="1">
                <a:solidFill>
                  <a:schemeClr val="bg1"/>
                </a:solidFill>
              </a:rPr>
              <a:t>Growth</a:t>
            </a:r>
            <a:r>
              <a:rPr lang="es-CO" b="1" dirty="0">
                <a:solidFill>
                  <a:schemeClr val="bg1"/>
                </a:solidFill>
              </a:rPr>
              <a:t> </a:t>
            </a:r>
            <a:r>
              <a:rPr lang="es-CO" b="1" dirty="0" err="1">
                <a:solidFill>
                  <a:schemeClr val="bg1"/>
                </a:solidFill>
              </a:rPr>
              <a:t>Model</a:t>
            </a:r>
            <a:r>
              <a:rPr lang="es-CO" b="1" dirty="0">
                <a:solidFill>
                  <a:schemeClr val="bg1"/>
                </a:solidFill>
              </a:rPr>
              <a:t>):</a:t>
            </a:r>
            <a:endParaRPr lang="es-CO" dirty="0">
              <a:solidFill>
                <a:schemeClr val="bg1"/>
              </a:solidFill>
            </a:endParaRPr>
          </a:p>
          <a:p>
            <a:endParaRPr lang="es-CO" dirty="0">
              <a:solidFill>
                <a:schemeClr val="bg1"/>
              </a:solidFill>
            </a:endParaRPr>
          </a:p>
          <a:p>
            <a:endParaRPr lang="es-CO" dirty="0">
              <a:solidFill>
                <a:schemeClr val="bg1"/>
              </a:solidFill>
            </a:endParaRPr>
          </a:p>
          <a:p>
            <a:endParaRPr lang="es-CO" dirty="0">
              <a:solidFill>
                <a:schemeClr val="bg1"/>
              </a:solidFill>
            </a:endParaRPr>
          </a:p>
          <a:p>
            <a:r>
              <a:rPr lang="es-CO" dirty="0">
                <a:solidFill>
                  <a:schemeClr val="bg1"/>
                </a:solidFill>
              </a:rPr>
              <a:t>Donde:</a:t>
            </a:r>
          </a:p>
          <a:p>
            <a:pPr>
              <a:buFont typeface="Arial" panose="020B0604020202020204" pitchFamily="34" charset="0"/>
              <a:buChar char="•"/>
            </a:pPr>
            <a:r>
              <a:rPr lang="es-ES" dirty="0">
                <a:solidFill>
                  <a:schemeClr val="bg1"/>
                </a:solidFill>
                <a:sym typeface="Calibri"/>
              </a:rPr>
              <a:t>𝐹𝐶𝐹𝑛 </a:t>
            </a:r>
            <a:r>
              <a:rPr lang="es-CO" dirty="0">
                <a:solidFill>
                  <a:schemeClr val="bg1"/>
                </a:solidFill>
              </a:rPr>
              <a:t>​ = Flujo de caja libre en el último año proyectado</a:t>
            </a:r>
          </a:p>
          <a:p>
            <a:pPr>
              <a:buFont typeface="Arial" panose="020B0604020202020204" pitchFamily="34" charset="0"/>
              <a:buChar char="•"/>
            </a:pPr>
            <a:r>
              <a:rPr lang="es-CO" dirty="0">
                <a:solidFill>
                  <a:schemeClr val="bg1"/>
                </a:solidFill>
              </a:rPr>
              <a:t>g = Tasa de crecimiento perpetua</a:t>
            </a:r>
          </a:p>
          <a:p>
            <a:pPr>
              <a:buFont typeface="Arial" panose="020B0604020202020204" pitchFamily="34" charset="0"/>
              <a:buChar char="•"/>
            </a:pPr>
            <a:r>
              <a:rPr lang="es-CO" dirty="0">
                <a:solidFill>
                  <a:schemeClr val="bg1"/>
                </a:solidFill>
              </a:rPr>
              <a:t>r = Tasa de descuento (WACC)</a:t>
            </a:r>
          </a:p>
          <a:p>
            <a:pPr marR="0" lvl="0" algn="just" rtl="0">
              <a:spcBef>
                <a:spcPts val="0"/>
              </a:spcBef>
              <a:spcAft>
                <a:spcPts val="0"/>
              </a:spcAft>
              <a:buClr>
                <a:srgbClr val="171616"/>
              </a:buClr>
              <a:buSzPts val="1400"/>
            </a:pPr>
            <a:endParaRPr lang="es-CO" sz="1400" dirty="0">
              <a:solidFill>
                <a:schemeClr val="bg1"/>
              </a:solidFill>
              <a:latin typeface="Calibri"/>
              <a:ea typeface="Calibri"/>
              <a:cs typeface="Calibri"/>
              <a:sym typeface="Calibri"/>
            </a:endParaRPr>
          </a:p>
          <a:p>
            <a:pPr marR="0" lvl="0" algn="just" rtl="0">
              <a:spcBef>
                <a:spcPts val="0"/>
              </a:spcBef>
              <a:spcAft>
                <a:spcPts val="0"/>
              </a:spcAft>
              <a:buClr>
                <a:srgbClr val="171616"/>
              </a:buClr>
              <a:buSzPts val="1400"/>
            </a:pPr>
            <a:r>
              <a:rPr lang="es-CO" b="1" dirty="0">
                <a:solidFill>
                  <a:schemeClr val="bg1"/>
                </a:solidFill>
              </a:rPr>
              <a:t>Múltiplos de salida (</a:t>
            </a:r>
            <a:r>
              <a:rPr lang="es-CO" b="1" dirty="0" err="1">
                <a:solidFill>
                  <a:schemeClr val="bg1"/>
                </a:solidFill>
              </a:rPr>
              <a:t>Exit</a:t>
            </a:r>
            <a:r>
              <a:rPr lang="es-CO" b="1" dirty="0">
                <a:solidFill>
                  <a:schemeClr val="bg1"/>
                </a:solidFill>
              </a:rPr>
              <a:t> </a:t>
            </a:r>
            <a:r>
              <a:rPr lang="es-CO" b="1" dirty="0" err="1">
                <a:solidFill>
                  <a:schemeClr val="bg1"/>
                </a:solidFill>
              </a:rPr>
              <a:t>Multiple</a:t>
            </a:r>
            <a:r>
              <a:rPr lang="es-CO" b="1" dirty="0">
                <a:solidFill>
                  <a:schemeClr val="bg1"/>
                </a:solidFill>
              </a:rPr>
              <a:t>):</a:t>
            </a:r>
          </a:p>
          <a:p>
            <a:pPr marR="0" lvl="0" algn="just" rtl="0">
              <a:spcBef>
                <a:spcPts val="0"/>
              </a:spcBef>
              <a:spcAft>
                <a:spcPts val="0"/>
              </a:spcAft>
              <a:buClr>
                <a:srgbClr val="171616"/>
              </a:buClr>
              <a:buSzPts val="1400"/>
            </a:pPr>
            <a:endParaRPr lang="es-CO" sz="1400" b="1" dirty="0">
              <a:solidFill>
                <a:schemeClr val="bg1"/>
              </a:solidFill>
              <a:latin typeface="Calibri"/>
              <a:ea typeface="Calibri"/>
              <a:cs typeface="Calibri"/>
              <a:sym typeface="Calibri"/>
            </a:endParaRPr>
          </a:p>
          <a:p>
            <a:pPr marR="0" lvl="0" algn="just" rtl="0">
              <a:spcBef>
                <a:spcPts val="0"/>
              </a:spcBef>
              <a:spcAft>
                <a:spcPts val="0"/>
              </a:spcAft>
              <a:buClr>
                <a:srgbClr val="171616"/>
              </a:buClr>
              <a:buSzPts val="1400"/>
            </a:pPr>
            <a:endParaRPr lang="es-CO" b="1" dirty="0">
              <a:solidFill>
                <a:schemeClr val="bg1"/>
              </a:solidFill>
              <a:latin typeface="Calibri"/>
              <a:ea typeface="Calibri"/>
              <a:cs typeface="Calibri"/>
              <a:sym typeface="Calibri"/>
            </a:endParaRPr>
          </a:p>
          <a:p>
            <a:pPr marR="0" lvl="0" algn="just" rtl="0">
              <a:spcBef>
                <a:spcPts val="0"/>
              </a:spcBef>
              <a:spcAft>
                <a:spcPts val="0"/>
              </a:spcAft>
              <a:buClr>
                <a:srgbClr val="171616"/>
              </a:buClr>
              <a:buSzPts val="1400"/>
            </a:pPr>
            <a:endParaRPr lang="es-CO" sz="1400" b="1" dirty="0">
              <a:solidFill>
                <a:schemeClr val="bg1"/>
              </a:solidFill>
              <a:latin typeface="Calibri"/>
              <a:ea typeface="Calibri"/>
              <a:cs typeface="Calibri"/>
              <a:sym typeface="Calibri"/>
            </a:endParaRPr>
          </a:p>
          <a:p>
            <a:pPr lvl="0">
              <a:buSzPts val="1400"/>
            </a:pPr>
            <a:r>
              <a:rPr lang="es-ES" dirty="0">
                <a:solidFill>
                  <a:schemeClr val="bg1"/>
                </a:solidFill>
                <a:sym typeface="Calibri"/>
              </a:rPr>
              <a:t>Donde:</a:t>
            </a:r>
          </a:p>
          <a:p>
            <a:pPr lvl="0">
              <a:buSzPts val="1400"/>
            </a:pPr>
            <a:endParaRPr lang="es-ES" dirty="0">
              <a:solidFill>
                <a:schemeClr val="bg1"/>
              </a:solidFill>
              <a:sym typeface="Calibri"/>
            </a:endParaRPr>
          </a:p>
          <a:p>
            <a:pPr marL="285750" lvl="0" indent="-285750">
              <a:buSzPts val="1400"/>
              <a:buFont typeface="Arial" panose="020B0604020202020204" pitchFamily="34" charset="0"/>
              <a:buChar char="•"/>
            </a:pPr>
            <a:r>
              <a:rPr lang="es-ES" dirty="0">
                <a:solidFill>
                  <a:schemeClr val="bg1"/>
                </a:solidFill>
                <a:sym typeface="Calibri"/>
              </a:rPr>
              <a:t>VT = Valor Terminal</a:t>
            </a:r>
          </a:p>
          <a:p>
            <a:pPr marL="285750" lvl="0" indent="-285750">
              <a:buSzPts val="1400"/>
              <a:buFont typeface="Arial" panose="020B0604020202020204" pitchFamily="34" charset="0"/>
              <a:buChar char="•"/>
            </a:pPr>
            <a:r>
              <a:rPr lang="es-ES" dirty="0">
                <a:solidFill>
                  <a:schemeClr val="bg1"/>
                </a:solidFill>
                <a:sym typeface="Calibri"/>
              </a:rPr>
              <a:t>𝐹𝐶𝐹𝑛​ = Flujo de Caja Libre en el último año proyectado</a:t>
            </a:r>
          </a:p>
          <a:p>
            <a:pPr marL="285750" lvl="0" indent="-285750">
              <a:buSzPts val="1400"/>
              <a:buFont typeface="Arial" panose="020B0604020202020204" pitchFamily="34" charset="0"/>
              <a:buChar char="•"/>
            </a:pPr>
            <a:r>
              <a:rPr lang="es-ES" dirty="0">
                <a:solidFill>
                  <a:schemeClr val="bg1"/>
                </a:solidFill>
                <a:sym typeface="Calibri"/>
              </a:rPr>
              <a:t>EV/FCF = Múltiplo de Enterprise </a:t>
            </a:r>
            <a:r>
              <a:rPr lang="es-ES" dirty="0" err="1">
                <a:solidFill>
                  <a:schemeClr val="bg1"/>
                </a:solidFill>
                <a:sym typeface="Calibri"/>
              </a:rPr>
              <a:t>Value</a:t>
            </a:r>
            <a:r>
              <a:rPr lang="es-ES" dirty="0">
                <a:solidFill>
                  <a:schemeClr val="bg1"/>
                </a:solidFill>
                <a:sym typeface="Calibri"/>
              </a:rPr>
              <a:t> sobre Free Cash Flow basado en empresas comparables</a:t>
            </a:r>
            <a:endParaRPr lang="es-CO" dirty="0">
              <a:solidFill>
                <a:schemeClr val="bg1"/>
              </a:solidFill>
              <a:sym typeface="Calibri"/>
            </a:endParaRPr>
          </a:p>
        </p:txBody>
      </p:sp>
      <p:sp>
        <p:nvSpPr>
          <p:cNvPr id="350" name="Google Shape;350;p15"/>
          <p:cNvSpPr txBox="1"/>
          <p:nvPr/>
        </p:nvSpPr>
        <p:spPr>
          <a:xfrm>
            <a:off x="7012784" y="286995"/>
            <a:ext cx="4178104" cy="83095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s-CO" sz="2400" dirty="0">
                <a:ln w="0"/>
                <a:solidFill>
                  <a:schemeClr val="bg1"/>
                </a:solidFill>
                <a:effectLst>
                  <a:outerShdw blurRad="38100" dist="19050" dir="2700000" algn="tl" rotWithShape="0">
                    <a:schemeClr val="dk1">
                      <a:alpha val="40000"/>
                    </a:schemeClr>
                  </a:outerShdw>
                </a:effectLst>
                <a:latin typeface="Montserrat ExtraBold"/>
                <a:ea typeface="Montserrat ExtraBold"/>
                <a:cs typeface="Montserrat ExtraBold"/>
                <a:sym typeface="Montserrat ExtraBold"/>
              </a:rPr>
              <a:t>VALOR</a:t>
            </a:r>
            <a:r>
              <a:rPr lang="es-CO" sz="2400" dirty="0">
                <a:solidFill>
                  <a:schemeClr val="bg1"/>
                </a:solidFill>
                <a:latin typeface="Montserrat ExtraBold"/>
                <a:ea typeface="Montserrat ExtraBold"/>
                <a:cs typeface="Montserrat ExtraBold"/>
                <a:sym typeface="Montserrat ExtraBold"/>
              </a:rPr>
              <a:t> </a:t>
            </a:r>
            <a:r>
              <a:rPr lang="es-CO" sz="2400" dirty="0">
                <a:ln w="0"/>
                <a:solidFill>
                  <a:schemeClr val="bg1"/>
                </a:solidFill>
                <a:effectLst>
                  <a:outerShdw blurRad="38100" dist="19050" dir="2700000" algn="tl" rotWithShape="0">
                    <a:schemeClr val="dk1">
                      <a:alpha val="40000"/>
                    </a:schemeClr>
                  </a:outerShdw>
                </a:effectLst>
                <a:latin typeface="Montserrat ExtraBold"/>
                <a:ea typeface="Montserrat ExtraBold"/>
                <a:cs typeface="Montserrat ExtraBold"/>
                <a:sym typeface="Montserrat ExtraBold"/>
              </a:rPr>
              <a:t>TERMINAL (Continuidad)</a:t>
            </a:r>
            <a:endParaRPr dirty="0">
              <a:solidFill>
                <a:schemeClr val="bg1"/>
              </a:solidFill>
            </a:endParaRPr>
          </a:p>
        </p:txBody>
      </p:sp>
      <p:sp>
        <p:nvSpPr>
          <p:cNvPr id="351" name="Google Shape;351;p15"/>
          <p:cNvSpPr/>
          <p:nvPr/>
        </p:nvSpPr>
        <p:spPr>
          <a:xfrm rot="5400000">
            <a:off x="843532" y="1140734"/>
            <a:ext cx="562707" cy="422030"/>
          </a:xfrm>
          <a:prstGeom prst="triangle">
            <a:avLst>
              <a:gd name="adj" fmla="val 50000"/>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352" name="Google Shape;352;p15"/>
          <p:cNvPicPr preferRelativeResize="0"/>
          <p:nvPr/>
        </p:nvPicPr>
        <p:blipFill rotWithShape="1">
          <a:blip r:embed="rId5">
            <a:alphaModFix/>
          </a:blip>
          <a:srcRect l="34730" t="22731" r="33077" b="20831"/>
          <a:stretch/>
        </p:blipFill>
        <p:spPr>
          <a:xfrm>
            <a:off x="10616413" y="5452916"/>
            <a:ext cx="1575587" cy="1552997"/>
          </a:xfrm>
          <a:prstGeom prst="rect">
            <a:avLst/>
          </a:prstGeom>
          <a:noFill/>
          <a:ln>
            <a:noFill/>
          </a:ln>
        </p:spPr>
      </p:pic>
      <p:pic>
        <p:nvPicPr>
          <p:cNvPr id="3" name="Imagen 2">
            <a:extLst>
              <a:ext uri="{FF2B5EF4-FFF2-40B4-BE49-F238E27FC236}">
                <a16:creationId xmlns:a16="http://schemas.microsoft.com/office/drawing/2014/main" id="{65797110-AA77-D8E6-17D6-3CB77813E087}"/>
              </a:ext>
            </a:extLst>
          </p:cNvPr>
          <p:cNvPicPr>
            <a:picLocks noChangeAspect="1"/>
          </p:cNvPicPr>
          <p:nvPr/>
        </p:nvPicPr>
        <p:blipFill>
          <a:blip r:embed="rId6"/>
          <a:stretch>
            <a:fillRect/>
          </a:stretch>
        </p:blipFill>
        <p:spPr>
          <a:xfrm>
            <a:off x="8036429" y="2347225"/>
            <a:ext cx="1829055" cy="56205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5" name="Imagen 4">
            <a:extLst>
              <a:ext uri="{FF2B5EF4-FFF2-40B4-BE49-F238E27FC236}">
                <a16:creationId xmlns:a16="http://schemas.microsoft.com/office/drawing/2014/main" id="{3760D727-9C56-EC6C-0891-D3EE3B2D4628}"/>
              </a:ext>
            </a:extLst>
          </p:cNvPr>
          <p:cNvPicPr>
            <a:picLocks noChangeAspect="1"/>
          </p:cNvPicPr>
          <p:nvPr/>
        </p:nvPicPr>
        <p:blipFill>
          <a:blip r:embed="rId7"/>
          <a:stretch>
            <a:fillRect/>
          </a:stretch>
        </p:blipFill>
        <p:spPr>
          <a:xfrm>
            <a:off x="7840184" y="4348704"/>
            <a:ext cx="2791215" cy="4477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pic>
        <p:nvPicPr>
          <p:cNvPr id="357" name="Google Shape;357;p16" descr="Gratis Edificio En Forma De Torre De Hormigón Blanco Cerca Del Edificio Durante El Día Foto de stock"/>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 name="Picture 2">
            <a:extLst>
              <a:ext uri="{FF2B5EF4-FFF2-40B4-BE49-F238E27FC236}">
                <a16:creationId xmlns:a16="http://schemas.microsoft.com/office/drawing/2014/main" id="{D1999ADF-CF37-E65F-73BD-AABA76666D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0548"/>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58" name="Google Shape;358;p16"/>
          <p:cNvSpPr/>
          <p:nvPr/>
        </p:nvSpPr>
        <p:spPr>
          <a:xfrm>
            <a:off x="1969476" y="-1"/>
            <a:ext cx="10222523" cy="6857999"/>
          </a:xfrm>
          <a:prstGeom prst="rect">
            <a:avLst/>
          </a:prstGeom>
          <a:solidFill>
            <a:srgbClr val="171616">
              <a:alpha val="71764"/>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59" name="Google Shape;359;p16"/>
          <p:cNvSpPr txBox="1"/>
          <p:nvPr/>
        </p:nvSpPr>
        <p:spPr>
          <a:xfrm>
            <a:off x="2521633" y="2582632"/>
            <a:ext cx="3294181" cy="12002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3600" dirty="0">
                <a:ln w="0">
                  <a:solidFill>
                    <a:schemeClr val="accent4"/>
                  </a:solidFill>
                </a:ln>
                <a:solidFill>
                  <a:schemeClr val="accent4"/>
                </a:solidFill>
                <a:effectLst>
                  <a:outerShdw blurRad="38100" dist="19050" dir="2700000" algn="tl" rotWithShape="0">
                    <a:schemeClr val="dk1">
                      <a:alpha val="40000"/>
                    </a:schemeClr>
                  </a:outerShdw>
                </a:effectLst>
                <a:latin typeface="Montserrat ExtraBold"/>
                <a:ea typeface="Montserrat ExtraBold"/>
                <a:cs typeface="Montserrat ExtraBold"/>
                <a:sym typeface="Montserrat ExtraBold"/>
              </a:rPr>
              <a:t>TASA DE DESCUENTO</a:t>
            </a:r>
            <a:endParaRPr sz="3600" dirty="0">
              <a:ln w="0">
                <a:solidFill>
                  <a:schemeClr val="accent4"/>
                </a:solidFill>
              </a:ln>
              <a:solidFill>
                <a:schemeClr val="accent4"/>
              </a:solidFill>
              <a:effectLst>
                <a:outerShdw blurRad="38100" dist="19050" dir="2700000" algn="tl" rotWithShape="0">
                  <a:schemeClr val="dk1">
                    <a:alpha val="40000"/>
                  </a:schemeClr>
                </a:outerShdw>
              </a:effectLst>
              <a:latin typeface="Montserrat ExtraBold"/>
              <a:ea typeface="Montserrat ExtraBold"/>
              <a:cs typeface="Montserrat ExtraBold"/>
              <a:sym typeface="Montserrat ExtraBold"/>
            </a:endParaRPr>
          </a:p>
        </p:txBody>
      </p:sp>
      <p:sp>
        <p:nvSpPr>
          <p:cNvPr id="360" name="Google Shape;360;p16"/>
          <p:cNvSpPr txBox="1"/>
          <p:nvPr/>
        </p:nvSpPr>
        <p:spPr>
          <a:xfrm>
            <a:off x="5960010" y="1174860"/>
            <a:ext cx="5416062" cy="427805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CO" sz="1600" b="1" dirty="0">
                <a:solidFill>
                  <a:schemeClr val="lt1"/>
                </a:solidFill>
                <a:latin typeface="Montserrat ExtraBold"/>
                <a:ea typeface="Montserrat ExtraBold"/>
                <a:cs typeface="Montserrat ExtraBold"/>
                <a:sym typeface="Montserrat ExtraBold"/>
              </a:rPr>
              <a:t>La </a:t>
            </a:r>
            <a:r>
              <a:rPr lang="es-ES" sz="1600" b="1" dirty="0">
                <a:solidFill>
                  <a:schemeClr val="lt1"/>
                </a:solidFill>
                <a:latin typeface="Montserrat ExtraBold"/>
                <a:ea typeface="Montserrat ExtraBold"/>
                <a:cs typeface="Montserrat ExtraBold"/>
                <a:sym typeface="Montserrat ExtraBold"/>
              </a:rPr>
              <a:t>tasa de descuento es el porcentaje utilizado para traer a valor presente los flujos de caja futuros en un análisis de Flujo de Caja Descontado (DCF). Representa el rendimiento mínimo que los inversionistas requieren para invertir en una empresa, reflejando el riesgo de la inversión.</a:t>
            </a:r>
          </a:p>
          <a:p>
            <a:pPr marL="0" marR="0" lvl="0" indent="0" algn="just" rtl="0">
              <a:spcBef>
                <a:spcPts val="0"/>
              </a:spcBef>
              <a:spcAft>
                <a:spcPts val="0"/>
              </a:spcAft>
              <a:buNone/>
            </a:pPr>
            <a:endParaRPr lang="es-ES" sz="1600" b="1" dirty="0">
              <a:solidFill>
                <a:schemeClr val="lt1"/>
              </a:solidFill>
              <a:latin typeface="Montserrat ExtraBold"/>
              <a:ea typeface="Montserrat SemiBold"/>
              <a:cs typeface="Montserrat SemiBold"/>
              <a:sym typeface="Montserrat ExtraBold"/>
            </a:endParaRPr>
          </a:p>
          <a:p>
            <a:pPr marL="0" marR="0" lvl="0" indent="0" algn="just" rtl="0">
              <a:spcBef>
                <a:spcPts val="0"/>
              </a:spcBef>
              <a:spcAft>
                <a:spcPts val="0"/>
              </a:spcAft>
              <a:buNone/>
            </a:pPr>
            <a:endParaRPr lang="es-ES" sz="1600" b="1" dirty="0">
              <a:solidFill>
                <a:schemeClr val="lt1"/>
              </a:solidFill>
              <a:latin typeface="Montserrat ExtraBold"/>
              <a:ea typeface="Montserrat SemiBold"/>
              <a:cs typeface="Montserrat SemiBold"/>
              <a:sym typeface="Montserrat ExtraBold"/>
            </a:endParaRPr>
          </a:p>
          <a:p>
            <a:pPr marL="0" marR="0" lvl="0" indent="0" algn="just" rtl="0">
              <a:spcBef>
                <a:spcPts val="0"/>
              </a:spcBef>
              <a:spcAft>
                <a:spcPts val="0"/>
              </a:spcAft>
              <a:buNone/>
            </a:pPr>
            <a:endParaRPr lang="es-ES" sz="1600" b="1" dirty="0">
              <a:solidFill>
                <a:schemeClr val="lt1"/>
              </a:solidFill>
              <a:latin typeface="Montserrat ExtraBold"/>
              <a:ea typeface="Montserrat SemiBold"/>
              <a:cs typeface="Montserrat SemiBold"/>
              <a:sym typeface="Montserrat ExtraBold"/>
            </a:endParaRPr>
          </a:p>
          <a:p>
            <a:pPr marL="0" marR="0" lvl="0" indent="0" algn="just" rtl="0">
              <a:spcBef>
                <a:spcPts val="0"/>
              </a:spcBef>
              <a:spcAft>
                <a:spcPts val="0"/>
              </a:spcAft>
              <a:buNone/>
            </a:pPr>
            <a:endParaRPr lang="es-ES" sz="1600" b="1" dirty="0">
              <a:solidFill>
                <a:schemeClr val="lt1"/>
              </a:solidFill>
              <a:latin typeface="Montserrat ExtraBold"/>
              <a:ea typeface="Montserrat SemiBold"/>
              <a:cs typeface="Montserrat SemiBold"/>
              <a:sym typeface="Montserrat ExtraBold"/>
            </a:endParaRPr>
          </a:p>
          <a:p>
            <a:pPr marL="0" marR="0" lvl="0" indent="0" algn="just" rtl="0">
              <a:spcBef>
                <a:spcPts val="0"/>
              </a:spcBef>
              <a:spcAft>
                <a:spcPts val="0"/>
              </a:spcAft>
              <a:buNone/>
            </a:pPr>
            <a:r>
              <a:rPr lang="es-ES" sz="1600" b="1" dirty="0">
                <a:solidFill>
                  <a:srgbClr val="FFC000"/>
                </a:solidFill>
                <a:latin typeface="Montserrat SemiBold"/>
                <a:ea typeface="Montserrat SemiBold"/>
                <a:cs typeface="Montserrat SemiBold"/>
                <a:sym typeface="Montserrat SemiBold"/>
              </a:rPr>
              <a:t>Warren Buffett no usa WACC ni CAPM, ya que considera que estos modelos son teóricos y poco intuitivos. En su lugar, prefiere usar la tasa de rendimiento mínima que exige para invertir, esta suele moverse en un rango entre el 12%-13% como lo ha mencionado en diversas ocasiones.</a:t>
            </a:r>
            <a:endParaRPr sz="1600" b="1" dirty="0">
              <a:solidFill>
                <a:srgbClr val="171616"/>
              </a:solidFill>
              <a:latin typeface="Montserrat SemiBold"/>
              <a:ea typeface="Montserrat SemiBold"/>
              <a:cs typeface="Montserrat SemiBold"/>
              <a:sym typeface="Montserrat SemiBold"/>
            </a:endParaRPr>
          </a:p>
        </p:txBody>
      </p:sp>
      <p:sp>
        <p:nvSpPr>
          <p:cNvPr id="361" name="Google Shape;361;p16"/>
          <p:cNvSpPr/>
          <p:nvPr/>
        </p:nvSpPr>
        <p:spPr>
          <a:xfrm>
            <a:off x="3540370" y="6175517"/>
            <a:ext cx="7488702" cy="25391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1050" b="1">
                <a:solidFill>
                  <a:schemeClr val="lt1"/>
                </a:solidFill>
                <a:latin typeface="Montserrat SemiBold"/>
                <a:ea typeface="Montserrat SemiBold"/>
                <a:cs typeface="Montserrat SemiBold"/>
                <a:sym typeface="Montserrat SemiBold"/>
              </a:rPr>
              <a:t>https://www.ismworld.org/supply-management-news-and-reports/reports/ism-report-on-business/</a:t>
            </a:r>
            <a:endParaRPr/>
          </a:p>
        </p:txBody>
      </p:sp>
      <p:pic>
        <p:nvPicPr>
          <p:cNvPr id="362" name="Google Shape;362;p16"/>
          <p:cNvPicPr preferRelativeResize="0"/>
          <p:nvPr/>
        </p:nvPicPr>
        <p:blipFill rotWithShape="1">
          <a:blip r:embed="rId5">
            <a:alphaModFix/>
          </a:blip>
          <a:srcRect l="34730" t="22731" r="33077" b="20831"/>
          <a:stretch/>
        </p:blipFill>
        <p:spPr>
          <a:xfrm>
            <a:off x="10616413" y="5452916"/>
            <a:ext cx="1575587" cy="1552997"/>
          </a:xfrm>
          <a:prstGeom prst="rect">
            <a:avLst/>
          </a:prstGeom>
          <a:noFill/>
          <a:ln>
            <a:noFill/>
          </a:ln>
        </p:spPr>
      </p:pic>
      <p:sp>
        <p:nvSpPr>
          <p:cNvPr id="363" name="Google Shape;363;p16"/>
          <p:cNvSpPr/>
          <p:nvPr/>
        </p:nvSpPr>
        <p:spPr>
          <a:xfrm rot="5400000">
            <a:off x="1885068" y="3207437"/>
            <a:ext cx="562707" cy="422030"/>
          </a:xfrm>
          <a:prstGeom prst="triangle">
            <a:avLst>
              <a:gd name="adj" fmla="val 50000"/>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3" name="Imagen 2">
            <a:extLst>
              <a:ext uri="{FF2B5EF4-FFF2-40B4-BE49-F238E27FC236}">
                <a16:creationId xmlns:a16="http://schemas.microsoft.com/office/drawing/2014/main" id="{1F454387-1EA8-AF12-081A-8D62579EC7A3}"/>
              </a:ext>
            </a:extLst>
          </p:cNvPr>
          <p:cNvPicPr>
            <a:picLocks noChangeAspect="1"/>
          </p:cNvPicPr>
          <p:nvPr/>
        </p:nvPicPr>
        <p:blipFill>
          <a:blip r:embed="rId6"/>
          <a:stretch>
            <a:fillRect/>
          </a:stretch>
        </p:blipFill>
        <p:spPr>
          <a:xfrm>
            <a:off x="6700854" y="3032860"/>
            <a:ext cx="3934374" cy="56205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7">
          <a:extLst>
            <a:ext uri="{FF2B5EF4-FFF2-40B4-BE49-F238E27FC236}">
              <a16:creationId xmlns:a16="http://schemas.microsoft.com/office/drawing/2014/main" id="{AB3207DC-280B-029F-0990-1FEAFB004416}"/>
            </a:ext>
          </a:extLst>
        </p:cNvPr>
        <p:cNvGrpSpPr/>
        <p:nvPr/>
      </p:nvGrpSpPr>
      <p:grpSpPr>
        <a:xfrm>
          <a:off x="0" y="0"/>
          <a:ext cx="0" cy="0"/>
          <a:chOff x="0" y="0"/>
          <a:chExt cx="0" cy="0"/>
        </a:xfrm>
      </p:grpSpPr>
      <p:sp>
        <p:nvSpPr>
          <p:cNvPr id="509" name="Google Shape;509;p35">
            <a:extLst>
              <a:ext uri="{FF2B5EF4-FFF2-40B4-BE49-F238E27FC236}">
                <a16:creationId xmlns:a16="http://schemas.microsoft.com/office/drawing/2014/main" id="{CA2AC8DD-E3F0-6A5C-C604-B5771CD4FF48}"/>
              </a:ext>
            </a:extLst>
          </p:cNvPr>
          <p:cNvSpPr/>
          <p:nvPr/>
        </p:nvSpPr>
        <p:spPr>
          <a:xfrm>
            <a:off x="-2" y="0"/>
            <a:ext cx="12192000" cy="6858000"/>
          </a:xfrm>
          <a:prstGeom prst="rect">
            <a:avLst/>
          </a:prstGeom>
          <a:solidFill>
            <a:srgbClr val="181717">
              <a:alpha val="7372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508" name="Google Shape;508;p35" descr="Gratis Foto De ángulo Bajo De Edificios De Gran Altura Foto de stock">
            <a:extLst>
              <a:ext uri="{FF2B5EF4-FFF2-40B4-BE49-F238E27FC236}">
                <a16:creationId xmlns:a16="http://schemas.microsoft.com/office/drawing/2014/main" id="{65836AB4-FF0B-C3B2-2BDC-4D5D257E2FFD}"/>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 name="Picture 2">
            <a:extLst>
              <a:ext uri="{FF2B5EF4-FFF2-40B4-BE49-F238E27FC236}">
                <a16:creationId xmlns:a16="http://schemas.microsoft.com/office/drawing/2014/main" id="{A71E1E21-B8F4-E843-AD84-784B6B1EF9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2"/>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10" name="Google Shape;510;p35">
            <a:extLst>
              <a:ext uri="{FF2B5EF4-FFF2-40B4-BE49-F238E27FC236}">
                <a16:creationId xmlns:a16="http://schemas.microsoft.com/office/drawing/2014/main" id="{9F052A7D-C5D9-A617-7602-EFC72BD6EBCE}"/>
              </a:ext>
            </a:extLst>
          </p:cNvPr>
          <p:cNvSpPr txBox="1"/>
          <p:nvPr/>
        </p:nvSpPr>
        <p:spPr>
          <a:xfrm>
            <a:off x="715380" y="2081938"/>
            <a:ext cx="7973764" cy="3760921"/>
          </a:xfrm>
          <a:prstGeom prst="rect">
            <a:avLst/>
          </a:prstGeom>
          <a:noFill/>
          <a:ln>
            <a:noFill/>
          </a:ln>
        </p:spPr>
        <p:txBody>
          <a:bodyPr spcFirstLastPara="1" wrap="square" lIns="121900" tIns="121900" rIns="121900" bIns="121900" anchor="t" anchorCtr="0">
            <a:noAutofit/>
          </a:bodyPr>
          <a:lstStyle/>
          <a:p>
            <a:pPr marL="0" marR="0" lvl="0" indent="0" algn="just" rtl="0">
              <a:spcBef>
                <a:spcPts val="0"/>
              </a:spcBef>
              <a:spcAft>
                <a:spcPts val="0"/>
              </a:spcAft>
              <a:buNone/>
            </a:pPr>
            <a:endParaRPr sz="1600" b="1" dirty="0">
              <a:solidFill>
                <a:schemeClr val="lt1"/>
              </a:solidFill>
              <a:latin typeface="Montserrat SemiBold"/>
              <a:ea typeface="Montserrat SemiBold"/>
              <a:cs typeface="Montserrat SemiBold"/>
              <a:sym typeface="Montserrat SemiBold"/>
            </a:endParaRPr>
          </a:p>
          <a:p>
            <a:pPr marL="285750" marR="0" lvl="0" indent="-285750" algn="just" rtl="0">
              <a:spcBef>
                <a:spcPts val="0"/>
              </a:spcBef>
              <a:spcAft>
                <a:spcPts val="0"/>
              </a:spcAft>
              <a:buClr>
                <a:schemeClr val="lt1"/>
              </a:buClr>
              <a:buSzPts val="1600"/>
              <a:buFont typeface="Noto Sans Symbols"/>
              <a:buChar char="✔"/>
            </a:pPr>
            <a:r>
              <a:rPr lang="es-CO" sz="1600" b="1" dirty="0">
                <a:solidFill>
                  <a:schemeClr val="lt1"/>
                </a:solidFill>
                <a:latin typeface="Montserrat SemiBold"/>
                <a:sym typeface="Montserrat SemiBold"/>
              </a:rPr>
              <a:t>Entender el negocio, sus segmentos y posicionamiento.</a:t>
            </a:r>
            <a:endParaRPr dirty="0"/>
          </a:p>
          <a:p>
            <a:pPr marL="285750" marR="0" lvl="0" indent="-184150" algn="just" rtl="0">
              <a:spcBef>
                <a:spcPts val="0"/>
              </a:spcBef>
              <a:spcAft>
                <a:spcPts val="0"/>
              </a:spcAft>
              <a:buClr>
                <a:schemeClr val="dk1"/>
              </a:buClr>
              <a:buSzPts val="1600"/>
              <a:buFont typeface="Noto Sans Symbols"/>
              <a:buNone/>
            </a:pPr>
            <a:endParaRPr sz="1600" b="1" dirty="0">
              <a:solidFill>
                <a:schemeClr val="lt1"/>
              </a:solidFill>
              <a:latin typeface="Montserrat SemiBold"/>
              <a:ea typeface="Montserrat SemiBold"/>
              <a:cs typeface="Montserrat SemiBold"/>
              <a:sym typeface="Montserrat SemiBold"/>
            </a:endParaRPr>
          </a:p>
          <a:p>
            <a:pPr marL="285750" marR="0" lvl="0" indent="-285750" algn="just" rtl="0">
              <a:spcBef>
                <a:spcPts val="0"/>
              </a:spcBef>
              <a:spcAft>
                <a:spcPts val="0"/>
              </a:spcAft>
              <a:buClr>
                <a:schemeClr val="lt1"/>
              </a:buClr>
              <a:buSzPts val="1600"/>
              <a:buFont typeface="Noto Sans Symbols"/>
              <a:buChar char="✔"/>
            </a:pPr>
            <a:r>
              <a:rPr lang="es-CO" sz="1600" b="1" dirty="0">
                <a:solidFill>
                  <a:schemeClr val="lt1"/>
                </a:solidFill>
                <a:latin typeface="Montserrat SemiBold"/>
                <a:ea typeface="Montserrat SemiBold"/>
                <a:cs typeface="Montserrat SemiBold"/>
                <a:sym typeface="Montserrat SemiBold"/>
              </a:rPr>
              <a:t>Asimilar la narrativa de la empresa </a:t>
            </a:r>
            <a:r>
              <a:rPr lang="es-CO" sz="1600" b="1" dirty="0">
                <a:solidFill>
                  <a:srgbClr val="FFC000"/>
                </a:solidFill>
                <a:latin typeface="Montserrat ExtraBold"/>
                <a:ea typeface="Montserrat ExtraBold"/>
                <a:cs typeface="Montserrat ExtraBold"/>
                <a:sym typeface="Montserrat ExtraBold"/>
              </a:rPr>
              <a:t>y convertirla en generadores de valor</a:t>
            </a:r>
            <a:endParaRPr dirty="0"/>
          </a:p>
          <a:p>
            <a:pPr marL="285750" marR="0" lvl="0" indent="-184150" algn="just" rtl="0">
              <a:spcBef>
                <a:spcPts val="0"/>
              </a:spcBef>
              <a:spcAft>
                <a:spcPts val="0"/>
              </a:spcAft>
              <a:buClr>
                <a:schemeClr val="dk1"/>
              </a:buClr>
              <a:buSzPts val="1600"/>
              <a:buFont typeface="Noto Sans Symbols"/>
              <a:buNone/>
            </a:pPr>
            <a:endParaRPr sz="1600" b="1" dirty="0">
              <a:solidFill>
                <a:schemeClr val="lt1"/>
              </a:solidFill>
              <a:latin typeface="Montserrat SemiBold"/>
              <a:ea typeface="Montserrat SemiBold"/>
              <a:cs typeface="Montserrat SemiBold"/>
              <a:sym typeface="Montserrat SemiBold"/>
            </a:endParaRPr>
          </a:p>
          <a:p>
            <a:pPr marL="285750" marR="0" lvl="0" indent="-285750" algn="just" rtl="0">
              <a:spcBef>
                <a:spcPts val="0"/>
              </a:spcBef>
              <a:spcAft>
                <a:spcPts val="0"/>
              </a:spcAft>
              <a:buClr>
                <a:schemeClr val="lt1"/>
              </a:buClr>
              <a:buSzPts val="1600"/>
              <a:buFont typeface="Noto Sans Symbols"/>
              <a:buChar char="✔"/>
            </a:pPr>
            <a:r>
              <a:rPr lang="es-CO" sz="1600" b="1" dirty="0">
                <a:solidFill>
                  <a:schemeClr val="lt1"/>
                </a:solidFill>
                <a:latin typeface="Montserrat SemiBold"/>
                <a:ea typeface="Montserrat SemiBold"/>
                <a:cs typeface="Montserrat SemiBold"/>
                <a:sym typeface="Montserrat SemiBold"/>
              </a:rPr>
              <a:t>Evaluar las perspectivas macroeconómicas, políticas y sociales para identificar </a:t>
            </a:r>
            <a:r>
              <a:rPr lang="es-CO" sz="1600" b="1" dirty="0">
                <a:solidFill>
                  <a:srgbClr val="FFC000"/>
                </a:solidFill>
                <a:latin typeface="Montserrat ExtraBold"/>
                <a:ea typeface="Montserrat SemiBold"/>
                <a:cs typeface="Montserrat SemiBold"/>
                <a:sym typeface="Montserrat ExtraBold"/>
              </a:rPr>
              <a:t>la posición de la compañía</a:t>
            </a:r>
            <a:endParaRPr lang="es-CO" dirty="0"/>
          </a:p>
          <a:p>
            <a:pPr marL="285750" marR="0" lvl="0" indent="-184150" algn="just" rtl="0">
              <a:spcBef>
                <a:spcPts val="0"/>
              </a:spcBef>
              <a:spcAft>
                <a:spcPts val="0"/>
              </a:spcAft>
              <a:buClr>
                <a:schemeClr val="dk1"/>
              </a:buClr>
              <a:buSzPts val="1600"/>
              <a:buFont typeface="Noto Sans Symbols"/>
              <a:buNone/>
            </a:pPr>
            <a:endParaRPr sz="1600" b="1" dirty="0">
              <a:solidFill>
                <a:schemeClr val="lt1"/>
              </a:solidFill>
              <a:latin typeface="Montserrat SemiBold"/>
              <a:ea typeface="Montserrat SemiBold"/>
              <a:cs typeface="Montserrat SemiBold"/>
              <a:sym typeface="Montserrat SemiBold"/>
            </a:endParaRPr>
          </a:p>
          <a:p>
            <a:pPr marL="285750" marR="0" lvl="0" indent="-285750" algn="just" rtl="0">
              <a:spcBef>
                <a:spcPts val="0"/>
              </a:spcBef>
              <a:spcAft>
                <a:spcPts val="0"/>
              </a:spcAft>
              <a:buClr>
                <a:schemeClr val="lt1"/>
              </a:buClr>
              <a:buSzPts val="1600"/>
              <a:buFont typeface="Noto Sans Symbols"/>
              <a:buChar char="✔"/>
            </a:pPr>
            <a:r>
              <a:rPr lang="es-CO" sz="1600" b="1" dirty="0">
                <a:solidFill>
                  <a:schemeClr val="lt1"/>
                </a:solidFill>
                <a:latin typeface="Montserrat SemiBold"/>
                <a:ea typeface="Montserrat SemiBold"/>
                <a:cs typeface="Montserrat SemiBold"/>
                <a:sym typeface="Montserrat SemiBold"/>
              </a:rPr>
              <a:t>Mantenerse abierto al ciclo de </a:t>
            </a:r>
            <a:r>
              <a:rPr lang="es-CO" sz="1600" dirty="0">
                <a:solidFill>
                  <a:srgbClr val="FFC000"/>
                </a:solidFill>
                <a:latin typeface="Montserrat ExtraBold"/>
                <a:ea typeface="Montserrat ExtraBold"/>
                <a:cs typeface="Montserrat ExtraBold"/>
                <a:sym typeface="Montserrat ExtraBold"/>
              </a:rPr>
              <a:t>retroalimentación</a:t>
            </a:r>
            <a:endParaRPr dirty="0"/>
          </a:p>
          <a:p>
            <a:pPr marL="0" marR="0" lvl="0" indent="0" algn="just" rtl="0">
              <a:spcBef>
                <a:spcPts val="0"/>
              </a:spcBef>
              <a:spcAft>
                <a:spcPts val="0"/>
              </a:spcAft>
              <a:buNone/>
            </a:pPr>
            <a:r>
              <a:rPr lang="es-CO" sz="1600" b="1" dirty="0">
                <a:solidFill>
                  <a:schemeClr val="lt1"/>
                </a:solidFill>
                <a:latin typeface="Montserrat SemiBold"/>
                <a:ea typeface="Montserrat SemiBold"/>
                <a:cs typeface="Montserrat SemiBold"/>
                <a:sym typeface="Montserrat SemiBold"/>
              </a:rPr>
              <a:t>( Es posible que la narrativa tenga que ajustarse con el tiempo)</a:t>
            </a:r>
          </a:p>
          <a:p>
            <a:pPr marL="0" marR="0" lvl="0" indent="0" algn="just" rtl="0">
              <a:spcBef>
                <a:spcPts val="0"/>
              </a:spcBef>
              <a:spcAft>
                <a:spcPts val="0"/>
              </a:spcAft>
              <a:buNone/>
            </a:pPr>
            <a:endParaRPr lang="es-CO" sz="1600" b="1" dirty="0">
              <a:solidFill>
                <a:schemeClr val="lt1"/>
              </a:solidFill>
              <a:latin typeface="Montserrat SemiBold"/>
              <a:ea typeface="Montserrat SemiBold"/>
              <a:cs typeface="Montserrat SemiBold"/>
              <a:sym typeface="Montserrat SemiBold"/>
            </a:endParaRPr>
          </a:p>
          <a:p>
            <a:pPr marL="285750" marR="0" lvl="0" indent="-285750" algn="just" rtl="0">
              <a:spcBef>
                <a:spcPts val="0"/>
              </a:spcBef>
              <a:spcAft>
                <a:spcPts val="0"/>
              </a:spcAft>
              <a:buClr>
                <a:schemeClr val="lt1"/>
              </a:buClr>
              <a:buSzPts val="1600"/>
              <a:buFont typeface="Noto Sans Symbols"/>
              <a:buChar char="✔"/>
            </a:pPr>
            <a:r>
              <a:rPr lang="es-ES" sz="1600" b="1" dirty="0">
                <a:solidFill>
                  <a:schemeClr val="lt1"/>
                </a:solidFill>
                <a:latin typeface="Montserrat SemiBold"/>
                <a:ea typeface="Montserrat SemiBold"/>
                <a:cs typeface="Montserrat SemiBold"/>
                <a:sym typeface="Montserrat SemiBold"/>
              </a:rPr>
              <a:t>Valorar pronosticando diferentes </a:t>
            </a:r>
            <a:r>
              <a:rPr lang="es-ES" sz="1600" b="1" dirty="0">
                <a:solidFill>
                  <a:srgbClr val="FFC000"/>
                </a:solidFill>
                <a:latin typeface="Montserrat ExtraBold"/>
                <a:ea typeface="Montserrat SemiBold"/>
                <a:cs typeface="Montserrat SemiBold"/>
                <a:sym typeface="Montserrat ExtraBold"/>
              </a:rPr>
              <a:t>escenarios</a:t>
            </a:r>
            <a:endParaRPr lang="es-ES" sz="1600" dirty="0"/>
          </a:p>
          <a:p>
            <a:pPr marL="0" marR="0" lvl="0" indent="0" algn="just" rtl="0">
              <a:spcBef>
                <a:spcPts val="0"/>
              </a:spcBef>
              <a:spcAft>
                <a:spcPts val="0"/>
              </a:spcAft>
              <a:buNone/>
            </a:pPr>
            <a:r>
              <a:rPr lang="es-ES" sz="1600" b="1" dirty="0">
                <a:solidFill>
                  <a:schemeClr val="lt1"/>
                </a:solidFill>
                <a:latin typeface="Montserrat SemiBold"/>
                <a:ea typeface="Montserrat SemiBold"/>
                <a:cs typeface="Montserrat SemiBold"/>
                <a:sym typeface="Montserrat SemiBold"/>
              </a:rPr>
              <a:t>( Es ideal que generemos escenarios que evalúen diferentes desempeños)</a:t>
            </a:r>
          </a:p>
          <a:p>
            <a:pPr marL="0" marR="0" lvl="0" indent="0" algn="just" rtl="0">
              <a:spcBef>
                <a:spcPts val="0"/>
              </a:spcBef>
              <a:spcAft>
                <a:spcPts val="0"/>
              </a:spcAft>
              <a:buNone/>
            </a:pPr>
            <a:endParaRPr lang="es-ES" sz="1600" b="1" dirty="0">
              <a:solidFill>
                <a:schemeClr val="lt1"/>
              </a:solidFill>
              <a:latin typeface="Montserrat SemiBold"/>
              <a:ea typeface="Montserrat SemiBold"/>
              <a:cs typeface="Montserrat SemiBold"/>
              <a:sym typeface="Montserrat SemiBold"/>
            </a:endParaRPr>
          </a:p>
          <a:p>
            <a:pPr marL="285750" marR="0" lvl="0" indent="-184150" algn="just" rtl="0">
              <a:spcBef>
                <a:spcPts val="0"/>
              </a:spcBef>
              <a:spcAft>
                <a:spcPts val="0"/>
              </a:spcAft>
              <a:buClr>
                <a:schemeClr val="dk1"/>
              </a:buClr>
              <a:buSzPts val="1600"/>
              <a:buFont typeface="Noto Sans Symbols"/>
              <a:buNone/>
            </a:pPr>
            <a:endParaRPr sz="1600" b="1" dirty="0">
              <a:solidFill>
                <a:schemeClr val="lt1"/>
              </a:solidFill>
              <a:latin typeface="Montserrat SemiBold"/>
              <a:ea typeface="Montserrat SemiBold"/>
              <a:cs typeface="Montserrat SemiBold"/>
              <a:sym typeface="Montserrat SemiBold"/>
            </a:endParaRPr>
          </a:p>
          <a:p>
            <a:pPr marL="285750" marR="0" lvl="0" indent="-208534" algn="just" rtl="0">
              <a:spcBef>
                <a:spcPts val="0"/>
              </a:spcBef>
              <a:spcAft>
                <a:spcPts val="2133"/>
              </a:spcAft>
              <a:buClr>
                <a:schemeClr val="accent1"/>
              </a:buClr>
              <a:buSzPts val="1216"/>
              <a:buFont typeface="Noto Sans Symbols"/>
              <a:buNone/>
            </a:pPr>
            <a:endParaRPr sz="1600" b="1" dirty="0">
              <a:solidFill>
                <a:schemeClr val="lt1"/>
              </a:solidFill>
              <a:latin typeface="Montserrat SemiBold"/>
              <a:ea typeface="Montserrat SemiBold"/>
              <a:cs typeface="Montserrat SemiBold"/>
              <a:sym typeface="Montserrat SemiBold"/>
            </a:endParaRPr>
          </a:p>
        </p:txBody>
      </p:sp>
      <p:sp>
        <p:nvSpPr>
          <p:cNvPr id="511" name="Google Shape;511;p35">
            <a:extLst>
              <a:ext uri="{FF2B5EF4-FFF2-40B4-BE49-F238E27FC236}">
                <a16:creationId xmlns:a16="http://schemas.microsoft.com/office/drawing/2014/main" id="{FB2202F5-3348-EF0D-C41E-C0A4ED212645}"/>
              </a:ext>
            </a:extLst>
          </p:cNvPr>
          <p:cNvSpPr txBox="1"/>
          <p:nvPr/>
        </p:nvSpPr>
        <p:spPr>
          <a:xfrm>
            <a:off x="6489896" y="505267"/>
            <a:ext cx="5186289" cy="12002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3600" dirty="0">
                <a:ln w="0">
                  <a:solidFill>
                    <a:schemeClr val="accent4"/>
                  </a:solidFill>
                </a:ln>
                <a:solidFill>
                  <a:schemeClr val="accent4"/>
                </a:solidFill>
                <a:effectLst>
                  <a:outerShdw blurRad="38100" dist="19050" dir="2700000" algn="tl" rotWithShape="0">
                    <a:schemeClr val="dk1">
                      <a:alpha val="40000"/>
                    </a:schemeClr>
                  </a:outerShdw>
                </a:effectLst>
                <a:latin typeface="Montserrat ExtraBold"/>
                <a:sym typeface="Montserrat ExtraBold"/>
              </a:rPr>
              <a:t>CONSEJOS RELEVANTES</a:t>
            </a:r>
            <a:endParaRPr dirty="0">
              <a:ln w="0">
                <a:solidFill>
                  <a:schemeClr val="accent4"/>
                </a:solidFill>
              </a:ln>
              <a:solidFill>
                <a:schemeClr val="accent4"/>
              </a:solidFill>
              <a:effectLst>
                <a:outerShdw blurRad="38100" dist="19050" dir="2700000" algn="tl" rotWithShape="0">
                  <a:schemeClr val="dk1">
                    <a:alpha val="40000"/>
                  </a:schemeClr>
                </a:outerShdw>
              </a:effectLst>
            </a:endParaRPr>
          </a:p>
        </p:txBody>
      </p:sp>
      <p:sp>
        <p:nvSpPr>
          <p:cNvPr id="512" name="Google Shape;512;p35">
            <a:extLst>
              <a:ext uri="{FF2B5EF4-FFF2-40B4-BE49-F238E27FC236}">
                <a16:creationId xmlns:a16="http://schemas.microsoft.com/office/drawing/2014/main" id="{AC5560E1-B1A9-0966-9FCD-2025A9C75A2B}"/>
              </a:ext>
            </a:extLst>
          </p:cNvPr>
          <p:cNvSpPr/>
          <p:nvPr/>
        </p:nvSpPr>
        <p:spPr>
          <a:xfrm rot="5400000">
            <a:off x="5814646" y="630316"/>
            <a:ext cx="562707" cy="422030"/>
          </a:xfrm>
          <a:prstGeom prst="triangle">
            <a:avLst>
              <a:gd name="adj" fmla="val 50000"/>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4" name="Google Shape;514;p35">
            <a:extLst>
              <a:ext uri="{FF2B5EF4-FFF2-40B4-BE49-F238E27FC236}">
                <a16:creationId xmlns:a16="http://schemas.microsoft.com/office/drawing/2014/main" id="{881573E2-0211-7A80-D7A9-482DA0357249}"/>
              </a:ext>
            </a:extLst>
          </p:cNvPr>
          <p:cNvSpPr txBox="1"/>
          <p:nvPr/>
        </p:nvSpPr>
        <p:spPr>
          <a:xfrm>
            <a:off x="819250" y="1585171"/>
            <a:ext cx="287645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2800" b="1" dirty="0">
                <a:solidFill>
                  <a:srgbClr val="FFC000"/>
                </a:solidFill>
                <a:latin typeface="Montserrat ExtraBold"/>
                <a:sym typeface="Montserrat ExtraBold"/>
              </a:rPr>
              <a:t>¡Importante!</a:t>
            </a:r>
            <a:endParaRPr dirty="0"/>
          </a:p>
        </p:txBody>
      </p:sp>
      <p:pic>
        <p:nvPicPr>
          <p:cNvPr id="515" name="Google Shape;515;p35">
            <a:extLst>
              <a:ext uri="{FF2B5EF4-FFF2-40B4-BE49-F238E27FC236}">
                <a16:creationId xmlns:a16="http://schemas.microsoft.com/office/drawing/2014/main" id="{89858321-9929-CE68-1439-3E8246429E8F}"/>
              </a:ext>
            </a:extLst>
          </p:cNvPr>
          <p:cNvPicPr preferRelativeResize="0"/>
          <p:nvPr/>
        </p:nvPicPr>
        <p:blipFill rotWithShape="1">
          <a:blip r:embed="rId5">
            <a:alphaModFix/>
          </a:blip>
          <a:srcRect l="34730" t="22731" r="33077" b="20831"/>
          <a:stretch/>
        </p:blipFill>
        <p:spPr>
          <a:xfrm>
            <a:off x="10616413" y="5452916"/>
            <a:ext cx="1575587" cy="1552997"/>
          </a:xfrm>
          <a:prstGeom prst="rect">
            <a:avLst/>
          </a:prstGeom>
          <a:noFill/>
          <a:ln>
            <a:noFill/>
          </a:ln>
        </p:spPr>
      </p:pic>
    </p:spTree>
    <p:extLst>
      <p:ext uri="{BB962C8B-B14F-4D97-AF65-F5344CB8AC3E}">
        <p14:creationId xmlns:p14="http://schemas.microsoft.com/office/powerpoint/2010/main" val="1075143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Shape 374"/>
        <p:cNvGrpSpPr/>
        <p:nvPr/>
      </p:nvGrpSpPr>
      <p:grpSpPr>
        <a:xfrm>
          <a:off x="0" y="0"/>
          <a:ext cx="0" cy="0"/>
          <a:chOff x="0" y="0"/>
          <a:chExt cx="0" cy="0"/>
        </a:xfrm>
      </p:grpSpPr>
      <p:sp>
        <p:nvSpPr>
          <p:cNvPr id="4" name="Google Shape;509;p35">
            <a:extLst>
              <a:ext uri="{FF2B5EF4-FFF2-40B4-BE49-F238E27FC236}">
                <a16:creationId xmlns:a16="http://schemas.microsoft.com/office/drawing/2014/main" id="{B9D45365-2DD3-BDD2-84D6-69CDA1687487}"/>
              </a:ext>
            </a:extLst>
          </p:cNvPr>
          <p:cNvSpPr/>
          <p:nvPr/>
        </p:nvSpPr>
        <p:spPr>
          <a:xfrm>
            <a:off x="-2" y="0"/>
            <a:ext cx="12192000" cy="6858000"/>
          </a:xfrm>
          <a:prstGeom prst="rect">
            <a:avLst/>
          </a:prstGeom>
          <a:solidFill>
            <a:srgbClr val="181717">
              <a:alpha val="7372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 name="Picture 2">
            <a:extLst>
              <a:ext uri="{FF2B5EF4-FFF2-40B4-BE49-F238E27FC236}">
                <a16:creationId xmlns:a16="http://schemas.microsoft.com/office/drawing/2014/main" id="{40A05705-560A-7D9B-F7AD-467E9AC06B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77" name="Google Shape;377;p18"/>
          <p:cNvSpPr/>
          <p:nvPr/>
        </p:nvSpPr>
        <p:spPr>
          <a:xfrm rot="5400000">
            <a:off x="1207673" y="3842269"/>
            <a:ext cx="562707" cy="422030"/>
          </a:xfrm>
          <a:prstGeom prst="triangle">
            <a:avLst>
              <a:gd name="adj" fmla="val 50000"/>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bg1"/>
              </a:solidFill>
              <a:latin typeface="Calibri"/>
              <a:ea typeface="Calibri"/>
              <a:cs typeface="Calibri"/>
              <a:sym typeface="Calibri"/>
            </a:endParaRPr>
          </a:p>
        </p:txBody>
      </p:sp>
      <p:pic>
        <p:nvPicPr>
          <p:cNvPr id="378" name="Google Shape;378;p18"/>
          <p:cNvPicPr preferRelativeResize="0"/>
          <p:nvPr/>
        </p:nvPicPr>
        <p:blipFill rotWithShape="1">
          <a:blip r:embed="rId4">
            <a:alphaModFix/>
          </a:blip>
          <a:srcRect l="34730" t="22731" r="33077" b="20831"/>
          <a:stretch/>
        </p:blipFill>
        <p:spPr>
          <a:xfrm>
            <a:off x="10616413" y="5452916"/>
            <a:ext cx="1575587" cy="1552997"/>
          </a:xfrm>
          <a:prstGeom prst="rect">
            <a:avLst/>
          </a:prstGeom>
          <a:noFill/>
          <a:ln>
            <a:noFill/>
          </a:ln>
        </p:spPr>
      </p:pic>
      <p:sp>
        <p:nvSpPr>
          <p:cNvPr id="6" name="Google Shape;339;p14">
            <a:extLst>
              <a:ext uri="{FF2B5EF4-FFF2-40B4-BE49-F238E27FC236}">
                <a16:creationId xmlns:a16="http://schemas.microsoft.com/office/drawing/2014/main" id="{80720581-5643-E8DC-6DA9-4467F76BC19F}"/>
              </a:ext>
            </a:extLst>
          </p:cNvPr>
          <p:cNvSpPr txBox="1"/>
          <p:nvPr/>
        </p:nvSpPr>
        <p:spPr>
          <a:xfrm>
            <a:off x="929540" y="541634"/>
            <a:ext cx="10332919" cy="17542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ln w="0">
                  <a:solidFill>
                    <a:schemeClr val="accent4">
                      <a:lumMod val="50000"/>
                    </a:schemeClr>
                  </a:solidFill>
                </a:ln>
                <a:solidFill>
                  <a:schemeClr val="bg1"/>
                </a:solidFill>
                <a:effectLst>
                  <a:outerShdw blurRad="38100" dist="19050" dir="2700000" algn="tl" rotWithShape="0">
                    <a:schemeClr val="dk1">
                      <a:alpha val="40000"/>
                    </a:schemeClr>
                  </a:outerShdw>
                </a:effectLst>
                <a:latin typeface="Montserrat ExtraBold"/>
                <a:sym typeface="Montserrat ExtraBold"/>
              </a:rPr>
              <a:t>PLANTILLA DE VALORACIÓN RAPIDA</a:t>
            </a:r>
            <a:endParaRPr sz="1100" dirty="0">
              <a:ln w="0">
                <a:solidFill>
                  <a:schemeClr val="accent4">
                    <a:lumMod val="50000"/>
                  </a:schemeClr>
                </a:solidFill>
              </a:ln>
              <a:solidFill>
                <a:schemeClr val="bg1"/>
              </a:solidFill>
              <a:effectLst>
                <a:outerShdw blurRad="38100" dist="19050" dir="2700000" algn="tl" rotWithShape="0">
                  <a:schemeClr val="dk1">
                    <a:alpha val="40000"/>
                  </a:schemeClr>
                </a:outerShdw>
              </a:effectLst>
            </a:endParaRPr>
          </a:p>
        </p:txBody>
      </p:sp>
      <p:pic>
        <p:nvPicPr>
          <p:cNvPr id="3" name="Imagen 2" descr="Imagen que contiene dibujo&#10;&#10;El contenido generado por IA puede ser incorrecto.">
            <a:extLst>
              <a:ext uri="{FF2B5EF4-FFF2-40B4-BE49-F238E27FC236}">
                <a16:creationId xmlns:a16="http://schemas.microsoft.com/office/drawing/2014/main" id="{307413EA-44B6-C345-29E5-A13A15BEC3B4}"/>
              </a:ext>
            </a:extLst>
          </p:cNvPr>
          <p:cNvPicPr>
            <a:picLocks noChangeAspect="1"/>
          </p:cNvPicPr>
          <p:nvPr/>
        </p:nvPicPr>
        <p:blipFill>
          <a:blip r:embed="rId5"/>
          <a:stretch>
            <a:fillRect/>
          </a:stretch>
        </p:blipFill>
        <p:spPr>
          <a:xfrm>
            <a:off x="6095999" y="3214687"/>
            <a:ext cx="3724275" cy="12287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28" name="Picture 4" descr="Pinterest Logo Ilustraciones Stock, Vectores, Y Clipart ...">
            <a:extLst>
              <a:ext uri="{FF2B5EF4-FFF2-40B4-BE49-F238E27FC236}">
                <a16:creationId xmlns:a16="http://schemas.microsoft.com/office/drawing/2014/main" id="{086DDF40-7DA8-1607-3B4C-5AE6F22DF4E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07896" y="2837554"/>
            <a:ext cx="2180249" cy="218024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71616"/>
        </a:solidFill>
        <a:effectLst/>
      </p:bgPr>
    </p:bg>
    <p:spTree>
      <p:nvGrpSpPr>
        <p:cNvPr id="1" name="Shape 96"/>
        <p:cNvGrpSpPr/>
        <p:nvPr/>
      </p:nvGrpSpPr>
      <p:grpSpPr>
        <a:xfrm>
          <a:off x="0" y="0"/>
          <a:ext cx="0" cy="0"/>
          <a:chOff x="0" y="0"/>
          <a:chExt cx="0" cy="0"/>
        </a:xfrm>
      </p:grpSpPr>
      <p:pic>
        <p:nvPicPr>
          <p:cNvPr id="2" name="Picture 2">
            <a:extLst>
              <a:ext uri="{FF2B5EF4-FFF2-40B4-BE49-F238E27FC236}">
                <a16:creationId xmlns:a16="http://schemas.microsoft.com/office/drawing/2014/main" id="{D2A12D66-9062-BFB6-997B-B1B45227F9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7" name="Google Shape;97;p2"/>
          <p:cNvSpPr txBox="1"/>
          <p:nvPr/>
        </p:nvSpPr>
        <p:spPr>
          <a:xfrm>
            <a:off x="0" y="3134373"/>
            <a:ext cx="12192000" cy="1938952"/>
          </a:xfrm>
          <a:prstGeom prst="rect">
            <a:avLst/>
          </a:prstGeom>
          <a:noFill/>
          <a:ln>
            <a:noFill/>
          </a:ln>
        </p:spPr>
        <p:txBody>
          <a:bodyPr spcFirstLastPara="1" wrap="square" lIns="91425" tIns="45700" rIns="91425" bIns="45700" anchor="t" anchorCtr="0">
            <a:spAutoFit/>
          </a:bodyPr>
          <a:lstStyle/>
          <a:p>
            <a:pPr lvl="0" algn="ctr"/>
            <a:r>
              <a:rPr lang="es-CO" sz="2000" b="1" i="0" u="none" strike="noStrike" cap="none" dirty="0">
                <a:solidFill>
                  <a:schemeClr val="lt1"/>
                </a:solidFill>
                <a:latin typeface="Montserrat Medium"/>
                <a:ea typeface="Montserrat Medium"/>
                <a:cs typeface="Montserrat Medium"/>
                <a:sym typeface="Montserrat Medium"/>
              </a:rPr>
              <a:t>Ingeniero Financiero de la Universidad de Medellín, </a:t>
            </a:r>
            <a:r>
              <a:rPr lang="es-ES" sz="2000" b="1" dirty="0">
                <a:solidFill>
                  <a:schemeClr val="lt1"/>
                </a:solidFill>
                <a:latin typeface="Montserrat Medium"/>
              </a:rPr>
              <a:t>Estudiante de MBA en Universidad de Medellín, con beca completa</a:t>
            </a:r>
            <a:r>
              <a:rPr lang="es-CO" sz="2000" b="1" i="0" u="none" strike="noStrike" cap="none" dirty="0">
                <a:solidFill>
                  <a:schemeClr val="lt1"/>
                </a:solidFill>
                <a:latin typeface="Montserrat Medium"/>
                <a:ea typeface="Montserrat Medium"/>
                <a:cs typeface="Montserrat Medium"/>
                <a:sym typeface="Montserrat Medium"/>
              </a:rPr>
              <a:t>. </a:t>
            </a:r>
            <a:endParaRPr lang="es-CO" dirty="0"/>
          </a:p>
          <a:p>
            <a:pPr algn="ctr"/>
            <a:r>
              <a:rPr lang="es-ES" sz="2000" b="1" i="0" u="none" strike="noStrike" cap="none" dirty="0">
                <a:solidFill>
                  <a:srgbClr val="FFC000"/>
                </a:solidFill>
                <a:latin typeface="Montserrat Medium"/>
                <a:ea typeface="Montserrat Medium"/>
                <a:cs typeface="Montserrat Medium"/>
                <a:sym typeface="Montserrat Medium"/>
              </a:rPr>
              <a:t>1er lugar CME Trading </a:t>
            </a:r>
            <a:r>
              <a:rPr lang="es-ES" sz="2000" b="1" i="0" u="none" strike="noStrike" cap="none" dirty="0" err="1">
                <a:solidFill>
                  <a:srgbClr val="FFC000"/>
                </a:solidFill>
                <a:latin typeface="Montserrat Medium"/>
                <a:ea typeface="Montserrat Medium"/>
                <a:cs typeface="Montserrat Medium"/>
                <a:sym typeface="Montserrat Medium"/>
              </a:rPr>
              <a:t>Challenge</a:t>
            </a:r>
            <a:r>
              <a:rPr lang="es-ES" sz="2000" b="1" i="0" u="none" strike="noStrike" cap="none" dirty="0">
                <a:solidFill>
                  <a:srgbClr val="FFC000"/>
                </a:solidFill>
                <a:latin typeface="Montserrat Medium"/>
                <a:ea typeface="Montserrat Medium"/>
                <a:cs typeface="Montserrat Medium"/>
                <a:sym typeface="Montserrat Medium"/>
              </a:rPr>
              <a:t> Latinoamérica 2023 y 5 lugar nivel mundial.</a:t>
            </a:r>
          </a:p>
          <a:p>
            <a:pPr algn="ctr"/>
            <a:r>
              <a:rPr lang="es-ES" sz="2000" b="1" i="0" u="none" strike="noStrike" cap="none" dirty="0">
                <a:solidFill>
                  <a:srgbClr val="FFC000"/>
                </a:solidFill>
                <a:latin typeface="Montserrat Medium"/>
                <a:ea typeface="Montserrat Medium"/>
                <a:cs typeface="Montserrat Medium"/>
                <a:sym typeface="Montserrat Medium"/>
              </a:rPr>
              <a:t>2do lugar ETF Global Portfolio </a:t>
            </a:r>
            <a:r>
              <a:rPr lang="es-ES" sz="2000" b="1" i="0" u="none" strike="noStrike" cap="none" dirty="0" err="1">
                <a:solidFill>
                  <a:srgbClr val="FFC000"/>
                </a:solidFill>
                <a:latin typeface="Montserrat Medium"/>
                <a:ea typeface="Montserrat Medium"/>
                <a:cs typeface="Montserrat Medium"/>
                <a:sym typeface="Montserrat Medium"/>
              </a:rPr>
              <a:t>challenge</a:t>
            </a:r>
            <a:r>
              <a:rPr lang="es-ES" sz="2000" b="1" i="0" u="none" strike="noStrike" cap="none" dirty="0">
                <a:solidFill>
                  <a:srgbClr val="FFC000"/>
                </a:solidFill>
                <a:latin typeface="Montserrat Medium"/>
                <a:ea typeface="Montserrat Medium"/>
                <a:cs typeface="Montserrat Medium"/>
                <a:sym typeface="Montserrat Medium"/>
              </a:rPr>
              <a:t> Latinoamérica 2023 y 3 lugar nivel mundial.</a:t>
            </a:r>
          </a:p>
          <a:p>
            <a:pPr algn="ctr"/>
            <a:r>
              <a:rPr lang="es-ES" sz="2000" b="1" dirty="0">
                <a:solidFill>
                  <a:srgbClr val="FFC000"/>
                </a:solidFill>
                <a:latin typeface="Montserrat Medium"/>
                <a:ea typeface="Montserrat Medium"/>
                <a:cs typeface="Montserrat Medium"/>
                <a:sym typeface="Montserrat Medium"/>
              </a:rPr>
              <a:t>Top 10 </a:t>
            </a:r>
            <a:r>
              <a:rPr lang="es-ES" sz="2000" b="1" i="0" u="none" strike="noStrike" cap="none" dirty="0">
                <a:solidFill>
                  <a:srgbClr val="FFC000"/>
                </a:solidFill>
                <a:latin typeface="Montserrat Medium"/>
                <a:ea typeface="Montserrat Medium"/>
                <a:cs typeface="Montserrat Medium"/>
                <a:sym typeface="Montserrat Medium"/>
              </a:rPr>
              <a:t> Global CME Trading </a:t>
            </a:r>
            <a:r>
              <a:rPr lang="es-ES" sz="2000" b="1" i="0" u="none" strike="noStrike" cap="none" dirty="0" err="1">
                <a:solidFill>
                  <a:srgbClr val="FFC000"/>
                </a:solidFill>
                <a:latin typeface="Montserrat Medium"/>
                <a:ea typeface="Montserrat Medium"/>
                <a:cs typeface="Montserrat Medium"/>
                <a:sym typeface="Montserrat Medium"/>
              </a:rPr>
              <a:t>Challenge</a:t>
            </a:r>
            <a:r>
              <a:rPr lang="es-ES" sz="2000" b="1" i="0" u="none" strike="noStrike" cap="none" dirty="0">
                <a:solidFill>
                  <a:srgbClr val="FFC000"/>
                </a:solidFill>
                <a:latin typeface="Montserrat Medium"/>
                <a:ea typeface="Montserrat Medium"/>
                <a:cs typeface="Montserrat Medium"/>
                <a:sym typeface="Montserrat Medium"/>
              </a:rPr>
              <a:t> 2022.</a:t>
            </a:r>
          </a:p>
          <a:p>
            <a:pPr algn="ctr"/>
            <a:endParaRPr lang="es-ES" sz="2000" b="1" i="0" u="none" strike="noStrike" cap="none" dirty="0">
              <a:solidFill>
                <a:srgbClr val="FFC000"/>
              </a:solidFill>
              <a:latin typeface="Montserrat Medium"/>
              <a:ea typeface="Montserrat Medium"/>
              <a:cs typeface="Montserrat Medium"/>
              <a:sym typeface="Montserrat Medium"/>
            </a:endParaRPr>
          </a:p>
        </p:txBody>
      </p:sp>
      <p:sp>
        <p:nvSpPr>
          <p:cNvPr id="98" name="Google Shape;98;p2"/>
          <p:cNvSpPr txBox="1"/>
          <p:nvPr/>
        </p:nvSpPr>
        <p:spPr>
          <a:xfrm>
            <a:off x="2171286" y="1589472"/>
            <a:ext cx="7849428"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600" b="0" i="0" u="none" strike="noStrike" cap="none" dirty="0">
                <a:solidFill>
                  <a:srgbClr val="FFC000"/>
                </a:solidFill>
                <a:latin typeface="Montserrat Black"/>
                <a:ea typeface="Montserrat Black"/>
                <a:cs typeface="Montserrat Black"/>
                <a:sym typeface="Montserrat Black"/>
              </a:rPr>
              <a:t>Soy, Juan José Puerta Mora</a:t>
            </a:r>
            <a:endParaRPr dirty="0"/>
          </a:p>
          <a:p>
            <a:pPr marL="0" marR="0" lvl="0" indent="0" algn="ctr" rtl="0">
              <a:spcBef>
                <a:spcPts val="0"/>
              </a:spcBef>
              <a:spcAft>
                <a:spcPts val="0"/>
              </a:spcAft>
              <a:buNone/>
            </a:pPr>
            <a:endParaRPr sz="3600" b="0" i="0" u="none" strike="noStrike" cap="none" dirty="0">
              <a:solidFill>
                <a:schemeClr val="lt1"/>
              </a:solidFill>
              <a:latin typeface="Montserrat Black"/>
              <a:ea typeface="Montserrat Black"/>
              <a:cs typeface="Montserrat Black"/>
              <a:sym typeface="Montserrat Black"/>
            </a:endParaRPr>
          </a:p>
        </p:txBody>
      </p:sp>
      <p:pic>
        <p:nvPicPr>
          <p:cNvPr id="3" name="Google Shape;90;p1">
            <a:extLst>
              <a:ext uri="{FF2B5EF4-FFF2-40B4-BE49-F238E27FC236}">
                <a16:creationId xmlns:a16="http://schemas.microsoft.com/office/drawing/2014/main" id="{2EEE1CE8-792A-60BB-C46E-C46966EEC849}"/>
              </a:ext>
            </a:extLst>
          </p:cNvPr>
          <p:cNvPicPr preferRelativeResize="0"/>
          <p:nvPr/>
        </p:nvPicPr>
        <p:blipFill rotWithShape="1">
          <a:blip r:embed="rId4">
            <a:alphaModFix/>
          </a:blip>
          <a:srcRect l="34730" t="22731" r="33077" b="20831"/>
          <a:stretch/>
        </p:blipFill>
        <p:spPr>
          <a:xfrm>
            <a:off x="10464800" y="5364549"/>
            <a:ext cx="1507751" cy="148613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B7CF79ED-55D8-9913-5EF2-E3446E9EF424}"/>
            </a:ext>
          </a:extLst>
        </p:cNvPr>
        <p:cNvGrpSpPr/>
        <p:nvPr/>
      </p:nvGrpSpPr>
      <p:grpSpPr>
        <a:xfrm>
          <a:off x="0" y="0"/>
          <a:ext cx="0" cy="0"/>
          <a:chOff x="0" y="0"/>
          <a:chExt cx="0" cy="0"/>
        </a:xfrm>
      </p:grpSpPr>
      <p:pic>
        <p:nvPicPr>
          <p:cNvPr id="2" name="Picture 2">
            <a:extLst>
              <a:ext uri="{FF2B5EF4-FFF2-40B4-BE49-F238E27FC236}">
                <a16:creationId xmlns:a16="http://schemas.microsoft.com/office/drawing/2014/main" id="{A50DD217-58B8-520B-861D-BBF2C7A1D0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26" name="Google Shape;126;p3">
            <a:extLst>
              <a:ext uri="{FF2B5EF4-FFF2-40B4-BE49-F238E27FC236}">
                <a16:creationId xmlns:a16="http://schemas.microsoft.com/office/drawing/2014/main" id="{0F24C729-975D-AE81-AE1E-B7E3CE7481A3}"/>
              </a:ext>
            </a:extLst>
          </p:cNvPr>
          <p:cNvSpPr txBox="1"/>
          <p:nvPr/>
        </p:nvSpPr>
        <p:spPr>
          <a:xfrm>
            <a:off x="3291246" y="817501"/>
            <a:ext cx="7849428" cy="175428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s-ES" sz="3600" dirty="0">
                <a:solidFill>
                  <a:schemeClr val="bg1"/>
                </a:solidFill>
                <a:latin typeface="Montserrat Black"/>
                <a:sym typeface="Montserrat Black"/>
              </a:rPr>
              <a:t>HERRAMIENTAS IMPORTANTES</a:t>
            </a:r>
            <a:endParaRPr dirty="0">
              <a:solidFill>
                <a:schemeClr val="bg1"/>
              </a:solidFill>
            </a:endParaRPr>
          </a:p>
          <a:p>
            <a:pPr marL="0" marR="0" lvl="0" indent="0" algn="l" rtl="0">
              <a:spcBef>
                <a:spcPts val="0"/>
              </a:spcBef>
              <a:spcAft>
                <a:spcPts val="0"/>
              </a:spcAft>
              <a:buNone/>
            </a:pPr>
            <a:endParaRPr sz="3600" dirty="0">
              <a:solidFill>
                <a:srgbClr val="171616"/>
              </a:solidFill>
              <a:latin typeface="Montserrat Black"/>
              <a:ea typeface="Montserrat Black"/>
              <a:cs typeface="Montserrat Black"/>
              <a:sym typeface="Montserrat Black"/>
            </a:endParaRPr>
          </a:p>
        </p:txBody>
      </p:sp>
      <p:pic>
        <p:nvPicPr>
          <p:cNvPr id="3" name="Google Shape;90;p1">
            <a:extLst>
              <a:ext uri="{FF2B5EF4-FFF2-40B4-BE49-F238E27FC236}">
                <a16:creationId xmlns:a16="http://schemas.microsoft.com/office/drawing/2014/main" id="{66F3D2B0-D2DC-05F1-7C0C-43B658E0F73A}"/>
              </a:ext>
            </a:extLst>
          </p:cNvPr>
          <p:cNvPicPr preferRelativeResize="0"/>
          <p:nvPr/>
        </p:nvPicPr>
        <p:blipFill rotWithShape="1">
          <a:blip r:embed="rId4">
            <a:alphaModFix/>
          </a:blip>
          <a:srcRect l="34730" t="22731" r="33077" b="20831"/>
          <a:stretch/>
        </p:blipFill>
        <p:spPr>
          <a:xfrm>
            <a:off x="10464800" y="5364549"/>
            <a:ext cx="1507751" cy="1486134"/>
          </a:xfrm>
          <a:prstGeom prst="rect">
            <a:avLst/>
          </a:prstGeom>
          <a:noFill/>
          <a:ln>
            <a:noFill/>
          </a:ln>
        </p:spPr>
      </p:pic>
      <p:pic>
        <p:nvPicPr>
          <p:cNvPr id="1026" name="Picture 2" descr="AInvest - Desktop App for Mac, Windows (PC) - WebCatalog">
            <a:extLst>
              <a:ext uri="{FF2B5EF4-FFF2-40B4-BE49-F238E27FC236}">
                <a16:creationId xmlns:a16="http://schemas.microsoft.com/office/drawing/2014/main" id="{DA1604AE-8077-2D5A-0268-062B090A60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89050" y="2247900"/>
            <a:ext cx="1422400" cy="1422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28" name="Picture 4" descr="Mordor Intelligence – Access to seeds">
            <a:extLst>
              <a:ext uri="{FF2B5EF4-FFF2-40B4-BE49-F238E27FC236}">
                <a16:creationId xmlns:a16="http://schemas.microsoft.com/office/drawing/2014/main" id="{98CBD7B2-F3D2-7145-4D5B-89A6EDDFED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91245" y="2400251"/>
            <a:ext cx="1473265" cy="1104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1030" name="Picture 6" descr="Masculino, Conservador, Investment Diseño de Logo for macrotrends (all  lowercase) por Origin to Original | Diseño #16167570">
            <a:extLst>
              <a:ext uri="{FF2B5EF4-FFF2-40B4-BE49-F238E27FC236}">
                <a16:creationId xmlns:a16="http://schemas.microsoft.com/office/drawing/2014/main" id="{78E27371-7BFE-A2C0-32CE-076DBDFB9D7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54099" y="2400251"/>
            <a:ext cx="1473264" cy="1104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4" name="Picture 6" descr="Masculino, Conservador, Investment Diseño de Logo for macrotrends (all  lowercase) por Origin to Original | Diseño #16167570">
            <a:extLst>
              <a:ext uri="{FF2B5EF4-FFF2-40B4-BE49-F238E27FC236}">
                <a16:creationId xmlns:a16="http://schemas.microsoft.com/office/drawing/2014/main" id="{64F0621C-F72F-A70C-E163-AE1B11F79F36}"/>
              </a:ext>
            </a:extLst>
          </p:cNvPr>
          <p:cNvPicPr>
            <a:picLocks noChangeAspect="1" noChangeArrowheads="1"/>
          </p:cNvPicPr>
          <p:nvPr/>
        </p:nvPicPr>
        <p:blipFill>
          <a:blip r:embed="rId8">
            <a:grayscl/>
            <a:extLst>
              <a:ext uri="{BEBA8EAE-BF5A-486C-A8C5-ECC9F3942E4B}">
                <a14:imgProps xmlns:a14="http://schemas.microsoft.com/office/drawing/2010/main">
                  <a14:imgLayer r:embed="rId9">
                    <a14:imgEffect>
                      <a14:artisticGlowDiffused/>
                    </a14:imgEffect>
                  </a14:imgLayer>
                </a14:imgProps>
              </a:ext>
              <a:ext uri="{28A0092B-C50C-407E-A947-70E740481C1C}">
                <a14:useLocalDpi xmlns:a14="http://schemas.microsoft.com/office/drawing/2010/main" val="0"/>
              </a:ext>
            </a:extLst>
          </a:blip>
          <a:srcRect/>
          <a:stretch>
            <a:fillRect/>
          </a:stretch>
        </p:blipFill>
        <p:spPr bwMode="auto">
          <a:xfrm>
            <a:off x="7528665" y="2400251"/>
            <a:ext cx="1473264" cy="1104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1032" name="Picture 8" descr="Toric + Federal Reserve Economic Data (FRED) | Data Integration">
            <a:extLst>
              <a:ext uri="{FF2B5EF4-FFF2-40B4-BE49-F238E27FC236}">
                <a16:creationId xmlns:a16="http://schemas.microsoft.com/office/drawing/2014/main" id="{FF3FA93F-4429-746F-A358-7DD7738F6EF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599324" y="2745989"/>
            <a:ext cx="1331945" cy="42622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TIKR Pricing: Affordable Investment Analysis Plans - TIKR | TIKR.com">
            <a:extLst>
              <a:ext uri="{FF2B5EF4-FFF2-40B4-BE49-F238E27FC236}">
                <a16:creationId xmlns:a16="http://schemas.microsoft.com/office/drawing/2014/main" id="{D8350F62-09EC-A571-1747-22EB392E68E6}"/>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17778" t="12573" r="17309" b="16932"/>
          <a:stretch>
            <a:fillRect/>
          </a:stretch>
        </p:blipFill>
        <p:spPr bwMode="auto">
          <a:xfrm>
            <a:off x="1289050" y="4278412"/>
            <a:ext cx="1655836" cy="10861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1036" name="Picture 12" descr="Capitol Trades (@capitol2iq) / X">
            <a:extLst>
              <a:ext uri="{FF2B5EF4-FFF2-40B4-BE49-F238E27FC236}">
                <a16:creationId xmlns:a16="http://schemas.microsoft.com/office/drawing/2014/main" id="{AAD43B8B-2B4F-D61E-8F0E-1743C97973D4}"/>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612923" y="4289647"/>
            <a:ext cx="1093714" cy="109371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1038" name="Picture 14" descr="Luis Miguel Ortiz on X: &quot;19) Datos de insiders Si quieres información sobre  que están haciendo los principales inversores del planeta tienes a tu  disposición una página súper sencilla de revisar como">
            <a:extLst>
              <a:ext uri="{FF2B5EF4-FFF2-40B4-BE49-F238E27FC236}">
                <a16:creationId xmlns:a16="http://schemas.microsoft.com/office/drawing/2014/main" id="{7673D410-B79F-6180-56B9-50BAA4FFCCCF}"/>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l="8726" t="16265" r="12903" b="20694"/>
          <a:stretch>
            <a:fillRect/>
          </a:stretch>
        </p:blipFill>
        <p:spPr bwMode="auto">
          <a:xfrm>
            <a:off x="5266710" y="4509479"/>
            <a:ext cx="1658580" cy="6540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1040" name="Picture 16" descr="SEC Logo, symbol, meaning, history, PNG, brand">
            <a:extLst>
              <a:ext uri="{FF2B5EF4-FFF2-40B4-BE49-F238E27FC236}">
                <a16:creationId xmlns:a16="http://schemas.microsoft.com/office/drawing/2014/main" id="{6DB39D99-2FA0-105D-A975-B6C204332DB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991350" y="4106869"/>
            <a:ext cx="2547562" cy="1433004"/>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Morningstarbrand resources: accessing high-quality vector logo SVG, brand  colors, and more.">
            <a:extLst>
              <a:ext uri="{FF2B5EF4-FFF2-40B4-BE49-F238E27FC236}">
                <a16:creationId xmlns:a16="http://schemas.microsoft.com/office/drawing/2014/main" id="{EB2C94A9-D47B-B052-7DD8-8866BE3265AE}"/>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663593" y="4264213"/>
            <a:ext cx="1602414" cy="114458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6681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2" name="Picture 2">
            <a:extLst>
              <a:ext uri="{FF2B5EF4-FFF2-40B4-BE49-F238E27FC236}">
                <a16:creationId xmlns:a16="http://schemas.microsoft.com/office/drawing/2014/main" id="{668BB39D-8F61-DEE3-55F7-702F94D12C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04" name="Google Shape;104;p3"/>
          <p:cNvGrpSpPr/>
          <p:nvPr/>
        </p:nvGrpSpPr>
        <p:grpSpPr>
          <a:xfrm>
            <a:off x="1451945" y="2019299"/>
            <a:ext cx="9494587" cy="2877369"/>
            <a:chOff x="1290674" y="2020507"/>
            <a:chExt cx="9494587" cy="2877369"/>
          </a:xfrm>
        </p:grpSpPr>
        <p:cxnSp>
          <p:nvCxnSpPr>
            <p:cNvPr id="105" name="Google Shape;105;p3"/>
            <p:cNvCxnSpPr/>
            <p:nvPr/>
          </p:nvCxnSpPr>
          <p:spPr>
            <a:xfrm>
              <a:off x="1609841" y="2812618"/>
              <a:ext cx="0" cy="2042107"/>
            </a:xfrm>
            <a:prstGeom prst="straightConnector1">
              <a:avLst/>
            </a:prstGeom>
            <a:noFill/>
            <a:ln w="38100" cap="flat" cmpd="sng">
              <a:solidFill>
                <a:schemeClr val="bg1"/>
              </a:solidFill>
              <a:prstDash val="dash"/>
              <a:miter lim="800000"/>
              <a:headEnd type="none" w="sm" len="sm"/>
              <a:tailEnd type="none" w="sm" len="sm"/>
            </a:ln>
          </p:spPr>
        </p:cxnSp>
        <p:sp>
          <p:nvSpPr>
            <p:cNvPr id="106" name="Google Shape;106;p3"/>
            <p:cNvSpPr/>
            <p:nvPr/>
          </p:nvSpPr>
          <p:spPr>
            <a:xfrm>
              <a:off x="1290674" y="2020507"/>
              <a:ext cx="1140617" cy="1141799"/>
            </a:xfrm>
            <a:prstGeom prst="roundRect">
              <a:avLst>
                <a:gd name="adj" fmla="val 50000"/>
              </a:avLst>
            </a:prstGeom>
            <a:solidFill>
              <a:srgbClr val="FFC000"/>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2400" b="0" i="0" u="none" strike="noStrike" cap="none">
                <a:solidFill>
                  <a:srgbClr val="7F7F7F"/>
                </a:solidFill>
                <a:latin typeface="Roboto Light"/>
                <a:ea typeface="Roboto Light"/>
                <a:cs typeface="Roboto Light"/>
                <a:sym typeface="Roboto Light"/>
              </a:endParaRPr>
            </a:p>
          </p:txBody>
        </p:sp>
        <p:cxnSp>
          <p:nvCxnSpPr>
            <p:cNvPr id="107" name="Google Shape;107;p3"/>
            <p:cNvCxnSpPr/>
            <p:nvPr/>
          </p:nvCxnSpPr>
          <p:spPr>
            <a:xfrm>
              <a:off x="3569925" y="3456328"/>
              <a:ext cx="0" cy="1441548"/>
            </a:xfrm>
            <a:prstGeom prst="straightConnector1">
              <a:avLst/>
            </a:prstGeom>
            <a:noFill/>
            <a:ln w="38100" cap="flat" cmpd="sng">
              <a:solidFill>
                <a:schemeClr val="bg1"/>
              </a:solidFill>
              <a:prstDash val="dash"/>
              <a:miter lim="800000"/>
              <a:headEnd type="none" w="sm" len="sm"/>
              <a:tailEnd type="none" w="sm" len="sm"/>
            </a:ln>
          </p:spPr>
        </p:cxnSp>
        <p:sp>
          <p:nvSpPr>
            <p:cNvPr id="108" name="Google Shape;108;p3"/>
            <p:cNvSpPr/>
            <p:nvPr/>
          </p:nvSpPr>
          <p:spPr>
            <a:xfrm>
              <a:off x="3291246" y="2693353"/>
              <a:ext cx="1142095" cy="1140319"/>
            </a:xfrm>
            <a:prstGeom prst="roundRect">
              <a:avLst>
                <a:gd name="adj" fmla="val 50000"/>
              </a:avLst>
            </a:prstGeom>
            <a:solidFill>
              <a:srgbClr val="FFC000"/>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2400" b="0" i="0" u="none" strike="noStrike" cap="none">
                <a:solidFill>
                  <a:srgbClr val="7F7F7F"/>
                </a:solidFill>
                <a:latin typeface="Roboto Light"/>
                <a:ea typeface="Roboto Light"/>
                <a:cs typeface="Roboto Light"/>
                <a:sym typeface="Roboto Light"/>
              </a:endParaRPr>
            </a:p>
          </p:txBody>
        </p:sp>
        <p:cxnSp>
          <p:nvCxnSpPr>
            <p:cNvPr id="109" name="Google Shape;109;p3"/>
            <p:cNvCxnSpPr/>
            <p:nvPr/>
          </p:nvCxnSpPr>
          <p:spPr>
            <a:xfrm>
              <a:off x="5487898" y="2800549"/>
              <a:ext cx="0" cy="2042107"/>
            </a:xfrm>
            <a:prstGeom prst="straightConnector1">
              <a:avLst/>
            </a:prstGeom>
            <a:noFill/>
            <a:ln w="38100" cap="flat" cmpd="sng">
              <a:solidFill>
                <a:schemeClr val="bg1"/>
              </a:solidFill>
              <a:prstDash val="dash"/>
              <a:miter lim="800000"/>
              <a:headEnd type="none" w="sm" len="sm"/>
              <a:tailEnd type="none" w="sm" len="sm"/>
            </a:ln>
          </p:spPr>
        </p:cxnSp>
        <p:sp>
          <p:nvSpPr>
            <p:cNvPr id="110" name="Google Shape;110;p3"/>
            <p:cNvSpPr/>
            <p:nvPr/>
          </p:nvSpPr>
          <p:spPr>
            <a:xfrm>
              <a:off x="5236267" y="2087152"/>
              <a:ext cx="1140615" cy="1141797"/>
            </a:xfrm>
            <a:prstGeom prst="roundRect">
              <a:avLst>
                <a:gd name="adj" fmla="val 50000"/>
              </a:avLst>
            </a:prstGeom>
            <a:solidFill>
              <a:srgbClr val="FFC000"/>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2400" b="0" i="0" u="none" strike="noStrike" cap="none">
                <a:solidFill>
                  <a:srgbClr val="7F7F7F"/>
                </a:solidFill>
                <a:latin typeface="Roboto Light"/>
                <a:ea typeface="Roboto Light"/>
                <a:cs typeface="Roboto Light"/>
                <a:sym typeface="Roboto Light"/>
              </a:endParaRPr>
            </a:p>
          </p:txBody>
        </p:sp>
        <p:cxnSp>
          <p:nvCxnSpPr>
            <p:cNvPr id="111" name="Google Shape;111;p3"/>
            <p:cNvCxnSpPr/>
            <p:nvPr/>
          </p:nvCxnSpPr>
          <p:spPr>
            <a:xfrm>
              <a:off x="7628787" y="3399831"/>
              <a:ext cx="0" cy="1441548"/>
            </a:xfrm>
            <a:prstGeom prst="straightConnector1">
              <a:avLst/>
            </a:prstGeom>
            <a:noFill/>
            <a:ln w="38100" cap="flat" cmpd="sng">
              <a:solidFill>
                <a:schemeClr val="bg1"/>
              </a:solidFill>
              <a:prstDash val="dash"/>
              <a:miter lim="800000"/>
              <a:headEnd type="none" w="sm" len="sm"/>
              <a:tailEnd type="none" w="sm" len="sm"/>
            </a:ln>
          </p:spPr>
        </p:cxnSp>
        <p:sp>
          <p:nvSpPr>
            <p:cNvPr id="112" name="Google Shape;112;p3"/>
            <p:cNvSpPr/>
            <p:nvPr/>
          </p:nvSpPr>
          <p:spPr>
            <a:xfrm>
              <a:off x="7310412" y="2471896"/>
              <a:ext cx="1140617" cy="1140320"/>
            </a:xfrm>
            <a:prstGeom prst="roundRect">
              <a:avLst>
                <a:gd name="adj" fmla="val 50000"/>
              </a:avLst>
            </a:prstGeom>
            <a:solidFill>
              <a:schemeClr val="accent4"/>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2400" b="0" i="0" u="none" strike="noStrike" cap="none">
                <a:solidFill>
                  <a:srgbClr val="7F7F7F"/>
                </a:solidFill>
                <a:latin typeface="Roboto Light"/>
                <a:ea typeface="Roboto Light"/>
                <a:cs typeface="Roboto Light"/>
                <a:sym typeface="Roboto Light"/>
              </a:endParaRPr>
            </a:p>
          </p:txBody>
        </p:sp>
        <p:cxnSp>
          <p:nvCxnSpPr>
            <p:cNvPr id="113" name="Google Shape;113;p3"/>
            <p:cNvCxnSpPr/>
            <p:nvPr/>
          </p:nvCxnSpPr>
          <p:spPr>
            <a:xfrm>
              <a:off x="9981707" y="2822384"/>
              <a:ext cx="0" cy="2042107"/>
            </a:xfrm>
            <a:prstGeom prst="straightConnector1">
              <a:avLst/>
            </a:prstGeom>
            <a:noFill/>
            <a:ln w="38100" cap="flat" cmpd="sng">
              <a:solidFill>
                <a:schemeClr val="bg1"/>
              </a:solidFill>
              <a:prstDash val="dash"/>
              <a:miter lim="800000"/>
              <a:headEnd type="none" w="sm" len="sm"/>
              <a:tailEnd type="none" w="sm" len="sm"/>
            </a:ln>
          </p:spPr>
        </p:cxnSp>
        <p:sp>
          <p:nvSpPr>
            <p:cNvPr id="114" name="Google Shape;114;p3"/>
            <p:cNvSpPr/>
            <p:nvPr/>
          </p:nvSpPr>
          <p:spPr>
            <a:xfrm>
              <a:off x="9644646" y="2020508"/>
              <a:ext cx="1140615" cy="1141797"/>
            </a:xfrm>
            <a:prstGeom prst="roundRect">
              <a:avLst>
                <a:gd name="adj" fmla="val 50000"/>
              </a:avLst>
            </a:prstGeom>
            <a:solidFill>
              <a:srgbClr val="FFC000"/>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2400" b="0" i="0" u="none" strike="noStrike" cap="none">
                <a:solidFill>
                  <a:srgbClr val="7F7F7F"/>
                </a:solidFill>
                <a:latin typeface="Roboto Light"/>
                <a:ea typeface="Roboto Light"/>
                <a:cs typeface="Roboto Light"/>
                <a:sym typeface="Roboto Light"/>
              </a:endParaRPr>
            </a:p>
          </p:txBody>
        </p:sp>
        <p:sp>
          <p:nvSpPr>
            <p:cNvPr id="115" name="Google Shape;115;p3"/>
            <p:cNvSpPr/>
            <p:nvPr/>
          </p:nvSpPr>
          <p:spPr>
            <a:xfrm>
              <a:off x="7641318" y="2882649"/>
              <a:ext cx="486779" cy="318813"/>
            </a:xfrm>
            <a:custGeom>
              <a:avLst/>
              <a:gdLst/>
              <a:ahLst/>
              <a:cxnLst/>
              <a:rect l="l" t="t" r="r" b="b"/>
              <a:pathLst>
                <a:path w="497" h="400" extrusionOk="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lt1"/>
            </a:solidFill>
            <a:ln>
              <a:noFill/>
            </a:ln>
          </p:spPr>
          <p:txBody>
            <a:bodyPr spcFirstLastPara="1" wrap="square" lIns="45700" tIns="22850" rIns="45700" bIns="2285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16" name="Google Shape;116;p3"/>
            <p:cNvSpPr/>
            <p:nvPr/>
          </p:nvSpPr>
          <p:spPr>
            <a:xfrm>
              <a:off x="5591408" y="2515110"/>
              <a:ext cx="434992" cy="367539"/>
            </a:xfrm>
            <a:custGeom>
              <a:avLst/>
              <a:gdLst/>
              <a:ahLst/>
              <a:cxnLst/>
              <a:rect l="l" t="t" r="r" b="b"/>
              <a:pathLst>
                <a:path w="444" h="462" extrusionOk="0">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lt1"/>
            </a:solidFill>
            <a:ln>
              <a:noFill/>
            </a:ln>
          </p:spPr>
          <p:txBody>
            <a:bodyPr spcFirstLastPara="1" wrap="square" lIns="45700" tIns="22850" rIns="45700" bIns="2285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17" name="Google Shape;117;p3"/>
            <p:cNvSpPr/>
            <p:nvPr/>
          </p:nvSpPr>
          <p:spPr>
            <a:xfrm>
              <a:off x="3607387" y="3108915"/>
              <a:ext cx="482892" cy="347413"/>
            </a:xfrm>
            <a:custGeom>
              <a:avLst/>
              <a:gdLst/>
              <a:ahLst/>
              <a:cxnLst/>
              <a:rect l="l" t="t" r="r" b="b"/>
              <a:pathLst>
                <a:path w="498" h="435" extrusionOk="0">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lt1"/>
            </a:solidFill>
            <a:ln>
              <a:noFill/>
            </a:ln>
          </p:spPr>
          <p:txBody>
            <a:bodyPr spcFirstLastPara="1" wrap="square" lIns="45700" tIns="22850" rIns="45700" bIns="2285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18" name="Google Shape;118;p3"/>
            <p:cNvSpPr/>
            <p:nvPr/>
          </p:nvSpPr>
          <p:spPr>
            <a:xfrm>
              <a:off x="9909927" y="2378991"/>
              <a:ext cx="476420" cy="310340"/>
            </a:xfrm>
            <a:custGeom>
              <a:avLst/>
              <a:gdLst/>
              <a:ahLst/>
              <a:cxnLst/>
              <a:rect l="l" t="t" r="r" b="b"/>
              <a:pathLst>
                <a:path w="487" h="390" extrusionOk="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lt1"/>
            </a:solidFill>
            <a:ln>
              <a:noFill/>
            </a:ln>
          </p:spPr>
          <p:txBody>
            <a:bodyPr spcFirstLastPara="1" wrap="square" lIns="45700" tIns="22850" rIns="45700" bIns="2285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19" name="Google Shape;119;p3"/>
            <p:cNvSpPr/>
            <p:nvPr/>
          </p:nvSpPr>
          <p:spPr>
            <a:xfrm>
              <a:off x="1650038" y="2412889"/>
              <a:ext cx="348255" cy="387660"/>
            </a:xfrm>
            <a:custGeom>
              <a:avLst/>
              <a:gdLst/>
              <a:ahLst/>
              <a:cxnLst/>
              <a:rect l="l" t="t" r="r" b="b"/>
              <a:pathLst>
                <a:path w="355" h="487" extrusionOk="0">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lt1"/>
            </a:solidFill>
            <a:ln>
              <a:noFill/>
            </a:ln>
          </p:spPr>
          <p:txBody>
            <a:bodyPr spcFirstLastPara="1" wrap="square" lIns="45700" tIns="22850" rIns="45700" bIns="2285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120" name="Google Shape;120;p3"/>
          <p:cNvGrpSpPr/>
          <p:nvPr/>
        </p:nvGrpSpPr>
        <p:grpSpPr>
          <a:xfrm>
            <a:off x="903053" y="4840171"/>
            <a:ext cx="10385894" cy="681600"/>
            <a:chOff x="811989" y="4843591"/>
            <a:chExt cx="10385894" cy="681600"/>
          </a:xfrm>
        </p:grpSpPr>
        <p:sp>
          <p:nvSpPr>
            <p:cNvPr id="121" name="Google Shape;121;p3"/>
            <p:cNvSpPr/>
            <p:nvPr/>
          </p:nvSpPr>
          <p:spPr>
            <a:xfrm>
              <a:off x="811989" y="4843591"/>
              <a:ext cx="1891200" cy="681600"/>
            </a:xfrm>
            <a:custGeom>
              <a:avLst/>
              <a:gdLst/>
              <a:ahLst/>
              <a:cxnLst/>
              <a:rect l="l" t="t" r="r" b="b"/>
              <a:pathLst>
                <a:path w="3095994" h="863760" extrusionOk="0">
                  <a:moveTo>
                    <a:pt x="0" y="0"/>
                  </a:moveTo>
                  <a:lnTo>
                    <a:pt x="2664114" y="0"/>
                  </a:lnTo>
                  <a:lnTo>
                    <a:pt x="3095994" y="431880"/>
                  </a:lnTo>
                  <a:lnTo>
                    <a:pt x="2664114" y="863760"/>
                  </a:lnTo>
                  <a:lnTo>
                    <a:pt x="0" y="863760"/>
                  </a:lnTo>
                  <a:lnTo>
                    <a:pt x="0" y="0"/>
                  </a:lnTo>
                  <a:close/>
                </a:path>
              </a:pathLst>
            </a:custGeom>
            <a:solidFill>
              <a:srgbClr val="171616"/>
            </a:solidFill>
            <a:ln>
              <a:noFill/>
            </a:ln>
          </p:spPr>
          <p:txBody>
            <a:bodyPr spcFirstLastPara="1" wrap="square" lIns="61325" tIns="30650" rIns="123300" bIns="30650" anchor="ctr" anchorCtr="0">
              <a:noAutofit/>
            </a:bodyPr>
            <a:lstStyle/>
            <a:p>
              <a:pPr marL="0" marR="0" lvl="0" indent="0" algn="ctr" rtl="0">
                <a:lnSpc>
                  <a:spcPct val="90000"/>
                </a:lnSpc>
                <a:spcBef>
                  <a:spcPts val="0"/>
                </a:spcBef>
                <a:spcAft>
                  <a:spcPts val="0"/>
                </a:spcAft>
                <a:buNone/>
              </a:pPr>
              <a:r>
                <a:rPr lang="es-CO" sz="1400" b="1" dirty="0">
                  <a:solidFill>
                    <a:schemeClr val="lt1"/>
                  </a:solidFill>
                  <a:latin typeface="Montserrat ExtraBold"/>
                  <a:ea typeface="Montserrat ExtraBold"/>
                  <a:cs typeface="Montserrat ExtraBold"/>
                  <a:sym typeface="Montserrat ExtraBold"/>
                </a:rPr>
                <a:t>Enten</a:t>
              </a:r>
              <a:r>
                <a:rPr lang="es-CO" b="1" dirty="0">
                  <a:solidFill>
                    <a:schemeClr val="lt1"/>
                  </a:solidFill>
                  <a:latin typeface="Montserrat ExtraBold"/>
                  <a:ea typeface="Montserrat ExtraBold"/>
                  <a:cs typeface="Montserrat ExtraBold"/>
                  <a:sym typeface="Montserrat ExtraBold"/>
                </a:rPr>
                <a:t>der la organización</a:t>
              </a:r>
              <a:endParaRPr sz="1400" b="1" dirty="0">
                <a:solidFill>
                  <a:schemeClr val="lt1"/>
                </a:solidFill>
                <a:latin typeface="Montserrat ExtraBold"/>
                <a:ea typeface="Montserrat ExtraBold"/>
                <a:cs typeface="Montserrat ExtraBold"/>
                <a:sym typeface="Montserrat ExtraBold"/>
              </a:endParaRPr>
            </a:p>
          </p:txBody>
        </p:sp>
        <p:sp>
          <p:nvSpPr>
            <p:cNvPr id="122" name="Google Shape;122;p3"/>
            <p:cNvSpPr/>
            <p:nvPr/>
          </p:nvSpPr>
          <p:spPr>
            <a:xfrm>
              <a:off x="2785905" y="4843591"/>
              <a:ext cx="1978353" cy="681600"/>
            </a:xfrm>
            <a:custGeom>
              <a:avLst/>
              <a:gdLst/>
              <a:ahLst/>
              <a:cxnLst/>
              <a:rect l="l" t="t" r="r" b="b"/>
              <a:pathLst>
                <a:path w="3095994" h="863760" extrusionOk="0">
                  <a:moveTo>
                    <a:pt x="0" y="0"/>
                  </a:moveTo>
                  <a:lnTo>
                    <a:pt x="2664114" y="0"/>
                  </a:lnTo>
                  <a:lnTo>
                    <a:pt x="3095994" y="431880"/>
                  </a:lnTo>
                  <a:lnTo>
                    <a:pt x="2664114" y="863760"/>
                  </a:lnTo>
                  <a:lnTo>
                    <a:pt x="0" y="863760"/>
                  </a:lnTo>
                  <a:lnTo>
                    <a:pt x="431880" y="431880"/>
                  </a:lnTo>
                  <a:lnTo>
                    <a:pt x="0" y="0"/>
                  </a:lnTo>
                  <a:close/>
                </a:path>
              </a:pathLst>
            </a:custGeom>
            <a:solidFill>
              <a:srgbClr val="171616"/>
            </a:solidFill>
            <a:ln>
              <a:noFill/>
            </a:ln>
          </p:spPr>
          <p:txBody>
            <a:bodyPr spcFirstLastPara="1" wrap="square" lIns="261925" tIns="30650" rIns="231275" bIns="30650" anchor="ctr" anchorCtr="0">
              <a:noAutofit/>
            </a:bodyPr>
            <a:lstStyle/>
            <a:p>
              <a:pPr marL="0" marR="0" lvl="0" indent="0" algn="ctr" rtl="0">
                <a:lnSpc>
                  <a:spcPct val="90000"/>
                </a:lnSpc>
                <a:spcBef>
                  <a:spcPts val="0"/>
                </a:spcBef>
                <a:spcAft>
                  <a:spcPts val="0"/>
                </a:spcAft>
                <a:buNone/>
              </a:pPr>
              <a:r>
                <a:rPr lang="es-CO" b="1" dirty="0">
                  <a:solidFill>
                    <a:schemeClr val="lt1"/>
                  </a:solidFill>
                  <a:latin typeface="Montserrat ExtraBold"/>
                  <a:ea typeface="Montserrat ExtraBold"/>
                  <a:cs typeface="Montserrat ExtraBold"/>
                  <a:sym typeface="Montserrat ExtraBold"/>
                </a:rPr>
                <a:t>Evaluar su desempeño</a:t>
              </a:r>
              <a:endParaRPr sz="1400" b="1" dirty="0">
                <a:solidFill>
                  <a:schemeClr val="lt1"/>
                </a:solidFill>
                <a:latin typeface="Montserrat ExtraBold"/>
                <a:ea typeface="Montserrat ExtraBold"/>
                <a:cs typeface="Montserrat ExtraBold"/>
                <a:sym typeface="Montserrat ExtraBold"/>
              </a:endParaRPr>
            </a:p>
          </p:txBody>
        </p:sp>
        <p:sp>
          <p:nvSpPr>
            <p:cNvPr id="123" name="Google Shape;123;p3"/>
            <p:cNvSpPr/>
            <p:nvPr/>
          </p:nvSpPr>
          <p:spPr>
            <a:xfrm>
              <a:off x="4712140" y="4843591"/>
              <a:ext cx="1891200" cy="681600"/>
            </a:xfrm>
            <a:custGeom>
              <a:avLst/>
              <a:gdLst/>
              <a:ahLst/>
              <a:cxnLst/>
              <a:rect l="l" t="t" r="r" b="b"/>
              <a:pathLst>
                <a:path w="3095994" h="863760" extrusionOk="0">
                  <a:moveTo>
                    <a:pt x="0" y="0"/>
                  </a:moveTo>
                  <a:lnTo>
                    <a:pt x="2664114" y="0"/>
                  </a:lnTo>
                  <a:lnTo>
                    <a:pt x="3095994" y="431880"/>
                  </a:lnTo>
                  <a:lnTo>
                    <a:pt x="2664114" y="863760"/>
                  </a:lnTo>
                  <a:lnTo>
                    <a:pt x="0" y="863760"/>
                  </a:lnTo>
                  <a:lnTo>
                    <a:pt x="431880" y="431880"/>
                  </a:lnTo>
                  <a:lnTo>
                    <a:pt x="0" y="0"/>
                  </a:lnTo>
                  <a:close/>
                </a:path>
              </a:pathLst>
            </a:custGeom>
            <a:solidFill>
              <a:srgbClr val="171616"/>
            </a:solidFill>
            <a:ln>
              <a:noFill/>
            </a:ln>
          </p:spPr>
          <p:txBody>
            <a:bodyPr spcFirstLastPara="1" wrap="square" lIns="261925" tIns="30650" rIns="231275" bIns="30650" anchor="ctr" anchorCtr="0">
              <a:noAutofit/>
            </a:bodyPr>
            <a:lstStyle/>
            <a:p>
              <a:pPr marL="0" marR="0" lvl="0" indent="0" algn="ctr" rtl="0">
                <a:lnSpc>
                  <a:spcPct val="90000"/>
                </a:lnSpc>
                <a:spcBef>
                  <a:spcPts val="0"/>
                </a:spcBef>
                <a:spcAft>
                  <a:spcPts val="0"/>
                </a:spcAft>
                <a:buNone/>
              </a:pPr>
              <a:r>
                <a:rPr lang="es-CO" b="1" dirty="0">
                  <a:solidFill>
                    <a:schemeClr val="lt1"/>
                  </a:solidFill>
                  <a:latin typeface="Montserrat ExtraBold"/>
                  <a:ea typeface="Montserrat ExtraBold"/>
                  <a:cs typeface="Montserrat ExtraBold"/>
                  <a:sym typeface="Montserrat ExtraBold"/>
                </a:rPr>
                <a:t>Identificar sus ventajas </a:t>
              </a:r>
              <a:endParaRPr sz="1400" b="1" dirty="0">
                <a:solidFill>
                  <a:schemeClr val="lt1"/>
                </a:solidFill>
                <a:latin typeface="Montserrat ExtraBold"/>
                <a:ea typeface="Montserrat ExtraBold"/>
                <a:cs typeface="Montserrat ExtraBold"/>
                <a:sym typeface="Montserrat ExtraBold"/>
              </a:endParaRPr>
            </a:p>
          </p:txBody>
        </p:sp>
        <p:sp>
          <p:nvSpPr>
            <p:cNvPr id="124" name="Google Shape;124;p3"/>
            <p:cNvSpPr/>
            <p:nvPr/>
          </p:nvSpPr>
          <p:spPr>
            <a:xfrm>
              <a:off x="6677464" y="4843591"/>
              <a:ext cx="2059227" cy="681600"/>
            </a:xfrm>
            <a:custGeom>
              <a:avLst/>
              <a:gdLst/>
              <a:ahLst/>
              <a:cxnLst/>
              <a:rect l="l" t="t" r="r" b="b"/>
              <a:pathLst>
                <a:path w="3095994" h="863760" extrusionOk="0">
                  <a:moveTo>
                    <a:pt x="0" y="0"/>
                  </a:moveTo>
                  <a:lnTo>
                    <a:pt x="2664114" y="0"/>
                  </a:lnTo>
                  <a:lnTo>
                    <a:pt x="3095994" y="431880"/>
                  </a:lnTo>
                  <a:lnTo>
                    <a:pt x="2664114" y="863760"/>
                  </a:lnTo>
                  <a:lnTo>
                    <a:pt x="0" y="863760"/>
                  </a:lnTo>
                  <a:lnTo>
                    <a:pt x="431880" y="431880"/>
                  </a:lnTo>
                  <a:lnTo>
                    <a:pt x="0" y="0"/>
                  </a:lnTo>
                  <a:close/>
                </a:path>
              </a:pathLst>
            </a:custGeom>
            <a:solidFill>
              <a:srgbClr val="171616"/>
            </a:solidFill>
            <a:ln>
              <a:noFill/>
            </a:ln>
          </p:spPr>
          <p:txBody>
            <a:bodyPr spcFirstLastPara="1" wrap="square" lIns="261925" tIns="30650" rIns="231275" bIns="30650" anchor="ctr" anchorCtr="0">
              <a:noAutofit/>
            </a:bodyPr>
            <a:lstStyle/>
            <a:p>
              <a:pPr marL="0" marR="0" lvl="0" indent="0" algn="ctr" rtl="0">
                <a:lnSpc>
                  <a:spcPct val="90000"/>
                </a:lnSpc>
                <a:spcBef>
                  <a:spcPts val="0"/>
                </a:spcBef>
                <a:spcAft>
                  <a:spcPts val="0"/>
                </a:spcAft>
                <a:buNone/>
              </a:pPr>
              <a:r>
                <a:rPr lang="es-CO" sz="1400" b="1" dirty="0">
                  <a:solidFill>
                    <a:schemeClr val="lt1"/>
                  </a:solidFill>
                  <a:latin typeface="Montserrat ExtraBold"/>
                  <a:ea typeface="Montserrat ExtraBold"/>
                  <a:cs typeface="Montserrat ExtraBold"/>
                  <a:sym typeface="Montserrat ExtraBold"/>
                </a:rPr>
                <a:t>Conocer los riesgos y oportunidades</a:t>
              </a:r>
              <a:endParaRPr sz="1400" b="1" dirty="0">
                <a:solidFill>
                  <a:schemeClr val="lt1"/>
                </a:solidFill>
                <a:latin typeface="Montserrat ExtraBold"/>
                <a:ea typeface="Montserrat ExtraBold"/>
                <a:cs typeface="Montserrat ExtraBold"/>
                <a:sym typeface="Montserrat ExtraBold"/>
              </a:endParaRPr>
            </a:p>
          </p:txBody>
        </p:sp>
        <p:sp>
          <p:nvSpPr>
            <p:cNvPr id="125" name="Google Shape;125;p3"/>
            <p:cNvSpPr/>
            <p:nvPr/>
          </p:nvSpPr>
          <p:spPr>
            <a:xfrm>
              <a:off x="8862647" y="4844868"/>
              <a:ext cx="2335236" cy="680323"/>
            </a:xfrm>
            <a:custGeom>
              <a:avLst/>
              <a:gdLst/>
              <a:ahLst/>
              <a:cxnLst/>
              <a:rect l="l" t="t" r="r" b="b"/>
              <a:pathLst>
                <a:path w="3095994" h="863760" extrusionOk="0">
                  <a:moveTo>
                    <a:pt x="0" y="0"/>
                  </a:moveTo>
                  <a:lnTo>
                    <a:pt x="2664114" y="0"/>
                  </a:lnTo>
                  <a:lnTo>
                    <a:pt x="3095994" y="431880"/>
                  </a:lnTo>
                  <a:lnTo>
                    <a:pt x="2664114" y="863760"/>
                  </a:lnTo>
                  <a:lnTo>
                    <a:pt x="0" y="863760"/>
                  </a:lnTo>
                  <a:lnTo>
                    <a:pt x="431880" y="431880"/>
                  </a:lnTo>
                  <a:lnTo>
                    <a:pt x="0" y="0"/>
                  </a:lnTo>
                  <a:close/>
                </a:path>
              </a:pathLst>
            </a:custGeom>
            <a:solidFill>
              <a:srgbClr val="171616"/>
            </a:solidFill>
            <a:ln>
              <a:noFill/>
            </a:ln>
          </p:spPr>
          <p:txBody>
            <a:bodyPr spcFirstLastPara="1" wrap="square" lIns="261925" tIns="30650" rIns="231275" bIns="30650" anchor="ctr" anchorCtr="0">
              <a:noAutofit/>
            </a:bodyPr>
            <a:lstStyle/>
            <a:p>
              <a:pPr marL="0" marR="0" lvl="0" indent="0" algn="ctr" rtl="0">
                <a:lnSpc>
                  <a:spcPct val="90000"/>
                </a:lnSpc>
                <a:spcBef>
                  <a:spcPts val="0"/>
                </a:spcBef>
                <a:spcAft>
                  <a:spcPts val="0"/>
                </a:spcAft>
                <a:buNone/>
              </a:pPr>
              <a:r>
                <a:rPr lang="es-CO" sz="1400" b="1" dirty="0">
                  <a:solidFill>
                    <a:schemeClr val="lt1"/>
                  </a:solidFill>
                  <a:latin typeface="Montserrat ExtraBold"/>
                  <a:ea typeface="Montserrat ExtraBold"/>
                  <a:cs typeface="Montserrat ExtraBold"/>
                  <a:sym typeface="Montserrat ExtraBold"/>
                </a:rPr>
                <a:t>Encontrar el valor del activo</a:t>
              </a:r>
              <a:endParaRPr dirty="0"/>
            </a:p>
          </p:txBody>
        </p:sp>
      </p:grpSp>
      <p:sp>
        <p:nvSpPr>
          <p:cNvPr id="126" name="Google Shape;126;p3"/>
          <p:cNvSpPr txBox="1"/>
          <p:nvPr/>
        </p:nvSpPr>
        <p:spPr>
          <a:xfrm>
            <a:off x="3291246" y="817501"/>
            <a:ext cx="7849428" cy="1200329"/>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s-CO" sz="3600" dirty="0">
                <a:solidFill>
                  <a:schemeClr val="bg1"/>
                </a:solidFill>
                <a:latin typeface="Montserrat Black"/>
                <a:ea typeface="Montserrat Black"/>
                <a:cs typeface="Montserrat Black"/>
                <a:sym typeface="Montserrat Black"/>
              </a:rPr>
              <a:t>ANALISIS FUNDAMENTAL </a:t>
            </a:r>
            <a:endParaRPr dirty="0">
              <a:solidFill>
                <a:schemeClr val="bg1"/>
              </a:solidFill>
            </a:endParaRPr>
          </a:p>
          <a:p>
            <a:pPr marL="0" marR="0" lvl="0" indent="0" algn="l" rtl="0">
              <a:spcBef>
                <a:spcPts val="0"/>
              </a:spcBef>
              <a:spcAft>
                <a:spcPts val="0"/>
              </a:spcAft>
              <a:buNone/>
            </a:pPr>
            <a:endParaRPr sz="3600" dirty="0">
              <a:solidFill>
                <a:srgbClr val="171616"/>
              </a:solidFill>
              <a:latin typeface="Montserrat Black"/>
              <a:ea typeface="Montserrat Black"/>
              <a:cs typeface="Montserrat Black"/>
              <a:sym typeface="Montserrat Black"/>
            </a:endParaRPr>
          </a:p>
        </p:txBody>
      </p:sp>
      <p:pic>
        <p:nvPicPr>
          <p:cNvPr id="3" name="Google Shape;90;p1">
            <a:extLst>
              <a:ext uri="{FF2B5EF4-FFF2-40B4-BE49-F238E27FC236}">
                <a16:creationId xmlns:a16="http://schemas.microsoft.com/office/drawing/2014/main" id="{A4BD4318-0404-E8A9-C1FC-57CCC4AED9C1}"/>
              </a:ext>
            </a:extLst>
          </p:cNvPr>
          <p:cNvPicPr preferRelativeResize="0"/>
          <p:nvPr/>
        </p:nvPicPr>
        <p:blipFill rotWithShape="1">
          <a:blip r:embed="rId4">
            <a:alphaModFix/>
          </a:blip>
          <a:srcRect l="34730" t="22731" r="33077" b="20831"/>
          <a:stretch/>
        </p:blipFill>
        <p:spPr>
          <a:xfrm>
            <a:off x="10464800" y="5364549"/>
            <a:ext cx="1507751" cy="148613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Shape 131"/>
        <p:cNvGrpSpPr/>
        <p:nvPr/>
      </p:nvGrpSpPr>
      <p:grpSpPr>
        <a:xfrm>
          <a:off x="0" y="0"/>
          <a:ext cx="0" cy="0"/>
          <a:chOff x="0" y="0"/>
          <a:chExt cx="0" cy="0"/>
        </a:xfrm>
      </p:grpSpPr>
      <p:pic>
        <p:nvPicPr>
          <p:cNvPr id="3" name="Picture 2">
            <a:extLst>
              <a:ext uri="{FF2B5EF4-FFF2-40B4-BE49-F238E27FC236}">
                <a16:creationId xmlns:a16="http://schemas.microsoft.com/office/drawing/2014/main" id="{8ABEC098-8807-AA55-88A7-0569E169C9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32" name="Google Shape;132;p4"/>
          <p:cNvGrpSpPr/>
          <p:nvPr/>
        </p:nvGrpSpPr>
        <p:grpSpPr>
          <a:xfrm>
            <a:off x="478897" y="1873841"/>
            <a:ext cx="11085995" cy="4466430"/>
            <a:chOff x="1869770" y="1907382"/>
            <a:chExt cx="11085995" cy="4466430"/>
          </a:xfrm>
        </p:grpSpPr>
        <p:sp>
          <p:nvSpPr>
            <p:cNvPr id="133" name="Google Shape;133;p4"/>
            <p:cNvSpPr txBox="1"/>
            <p:nvPr/>
          </p:nvSpPr>
          <p:spPr>
            <a:xfrm>
              <a:off x="2814578" y="1907382"/>
              <a:ext cx="3165931" cy="288092"/>
            </a:xfrm>
            <a:prstGeom prst="rect">
              <a:avLst/>
            </a:prstGeom>
            <a:noFill/>
            <a:ln>
              <a:noFill/>
            </a:ln>
          </p:spPr>
          <p:txBody>
            <a:bodyPr spcFirstLastPara="1" wrap="square" lIns="0" tIns="0" rIns="0" bIns="0" anchor="t" anchorCtr="0">
              <a:spAutoFit/>
            </a:bodyPr>
            <a:lstStyle/>
            <a:p>
              <a:pPr marL="0" marR="0" lvl="0" indent="0" algn="l" rtl="0">
                <a:lnSpc>
                  <a:spcPct val="116812"/>
                </a:lnSpc>
                <a:spcBef>
                  <a:spcPts val="0"/>
                </a:spcBef>
                <a:spcAft>
                  <a:spcPts val="0"/>
                </a:spcAft>
                <a:buNone/>
              </a:pPr>
              <a:r>
                <a:rPr lang="es-CO" sz="1600" b="1" dirty="0">
                  <a:solidFill>
                    <a:schemeClr val="lt1"/>
                  </a:solidFill>
                  <a:latin typeface="Montserrat ExtraBold"/>
                  <a:ea typeface="Montserrat ExtraBold"/>
                  <a:cs typeface="Montserrat ExtraBold"/>
                  <a:sym typeface="Montserrat ExtraBold"/>
                </a:rPr>
                <a:t>Inversión en valor</a:t>
              </a:r>
              <a:endParaRPr sz="1600" b="1" dirty="0">
                <a:solidFill>
                  <a:schemeClr val="lt1"/>
                </a:solidFill>
                <a:latin typeface="Montserrat ExtraBold"/>
                <a:ea typeface="Montserrat ExtraBold"/>
                <a:cs typeface="Montserrat ExtraBold"/>
                <a:sym typeface="Montserrat ExtraBold"/>
              </a:endParaRPr>
            </a:p>
          </p:txBody>
        </p:sp>
        <p:sp>
          <p:nvSpPr>
            <p:cNvPr id="134" name="Google Shape;134;p4"/>
            <p:cNvSpPr txBox="1"/>
            <p:nvPr/>
          </p:nvSpPr>
          <p:spPr>
            <a:xfrm>
              <a:off x="2814579" y="2198688"/>
              <a:ext cx="3491194" cy="1063625"/>
            </a:xfrm>
            <a:prstGeom prst="rect">
              <a:avLst/>
            </a:prstGeom>
            <a:noFill/>
            <a:ln>
              <a:noFill/>
            </a:ln>
          </p:spPr>
          <p:txBody>
            <a:bodyPr spcFirstLastPara="1" wrap="square" lIns="0" tIns="0" rIns="0" bIns="0" anchor="t" anchorCtr="0">
              <a:spAutoFit/>
            </a:bodyPr>
            <a:lstStyle/>
            <a:p>
              <a:pPr marL="0" marR="0" lvl="0" indent="0" algn="just" rtl="0">
                <a:lnSpc>
                  <a:spcPct val="144333"/>
                </a:lnSpc>
                <a:spcBef>
                  <a:spcPts val="0"/>
                </a:spcBef>
                <a:spcAft>
                  <a:spcPts val="0"/>
                </a:spcAft>
                <a:buNone/>
              </a:pPr>
              <a:r>
                <a:rPr lang="es-ES" sz="1200" b="1" dirty="0">
                  <a:solidFill>
                    <a:schemeClr val="bg1"/>
                  </a:solidFill>
                  <a:latin typeface="Montserrat SemiBold"/>
                  <a:ea typeface="Montserrat SemiBold"/>
                  <a:cs typeface="Montserrat SemiBold"/>
                  <a:sym typeface="Montserrat SemiBold"/>
                </a:rPr>
                <a:t>Consiste en comprar activos infravalorados en el mercado, basándose en su valor intrínseco, con la expectativa de que su precio se ajuste con el tiempo. </a:t>
              </a:r>
              <a:endParaRPr sz="1200" b="1" dirty="0">
                <a:solidFill>
                  <a:schemeClr val="bg1"/>
                </a:solidFill>
                <a:latin typeface="Montserrat SemiBold"/>
                <a:ea typeface="Montserrat SemiBold"/>
                <a:cs typeface="Montserrat SemiBold"/>
                <a:sym typeface="Montserrat SemiBold"/>
              </a:endParaRPr>
            </a:p>
          </p:txBody>
        </p:sp>
        <p:sp>
          <p:nvSpPr>
            <p:cNvPr id="135" name="Google Shape;135;p4"/>
            <p:cNvSpPr txBox="1"/>
            <p:nvPr/>
          </p:nvSpPr>
          <p:spPr>
            <a:xfrm>
              <a:off x="2814577" y="3339307"/>
              <a:ext cx="2749151" cy="288092"/>
            </a:xfrm>
            <a:prstGeom prst="rect">
              <a:avLst/>
            </a:prstGeom>
            <a:noFill/>
            <a:ln>
              <a:noFill/>
            </a:ln>
          </p:spPr>
          <p:txBody>
            <a:bodyPr spcFirstLastPara="1" wrap="square" lIns="0" tIns="0" rIns="0" bIns="0" anchor="t" anchorCtr="0">
              <a:spAutoFit/>
            </a:bodyPr>
            <a:lstStyle/>
            <a:p>
              <a:pPr marL="0" marR="0" lvl="0" indent="0" algn="l" rtl="0">
                <a:lnSpc>
                  <a:spcPct val="116812"/>
                </a:lnSpc>
                <a:spcBef>
                  <a:spcPts val="0"/>
                </a:spcBef>
                <a:spcAft>
                  <a:spcPts val="0"/>
                </a:spcAft>
                <a:buNone/>
              </a:pPr>
              <a:r>
                <a:rPr lang="es-CO" sz="1600" b="1" dirty="0">
                  <a:solidFill>
                    <a:schemeClr val="lt1"/>
                  </a:solidFill>
                  <a:latin typeface="Montserrat ExtraBold"/>
                  <a:ea typeface="Montserrat ExtraBold"/>
                  <a:cs typeface="Montserrat ExtraBold"/>
                  <a:sym typeface="Montserrat ExtraBold"/>
                </a:rPr>
                <a:t>Metodologías comunes</a:t>
              </a:r>
              <a:endParaRPr sz="1600" b="1" dirty="0">
                <a:solidFill>
                  <a:schemeClr val="lt1"/>
                </a:solidFill>
                <a:latin typeface="Montserrat ExtraBold"/>
                <a:ea typeface="Montserrat ExtraBold"/>
                <a:cs typeface="Montserrat ExtraBold"/>
                <a:sym typeface="Montserrat ExtraBold"/>
              </a:endParaRPr>
            </a:p>
          </p:txBody>
        </p:sp>
        <p:sp>
          <p:nvSpPr>
            <p:cNvPr id="136" name="Google Shape;136;p4"/>
            <p:cNvSpPr txBox="1"/>
            <p:nvPr/>
          </p:nvSpPr>
          <p:spPr>
            <a:xfrm>
              <a:off x="2814578" y="3631407"/>
              <a:ext cx="3165931" cy="1063625"/>
            </a:xfrm>
            <a:prstGeom prst="rect">
              <a:avLst/>
            </a:prstGeom>
            <a:noFill/>
            <a:ln>
              <a:noFill/>
            </a:ln>
          </p:spPr>
          <p:txBody>
            <a:bodyPr spcFirstLastPara="1" wrap="square" lIns="0" tIns="0" rIns="0" bIns="0" anchor="t" anchorCtr="0">
              <a:spAutoFit/>
            </a:bodyPr>
            <a:lstStyle/>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Flujos de caja descontados (DFC)</a:t>
              </a:r>
            </a:p>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Múltiplos Comparables</a:t>
              </a:r>
            </a:p>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Descuento de dividendos (DDM)</a:t>
              </a:r>
            </a:p>
            <a:p>
              <a:pPr marL="171450" marR="0" lvl="0" indent="-171450" algn="just" rtl="0">
                <a:lnSpc>
                  <a:spcPct val="144333"/>
                </a:lnSpc>
                <a:spcBef>
                  <a:spcPts val="0"/>
                </a:spcBef>
                <a:spcAft>
                  <a:spcPts val="0"/>
                </a:spcAft>
                <a:buFont typeface="Arial" panose="020B0604020202020204" pitchFamily="34" charset="0"/>
                <a:buChar char="•"/>
              </a:pPr>
              <a:r>
                <a:rPr lang="es-CO" sz="1200" b="1" dirty="0" err="1">
                  <a:solidFill>
                    <a:schemeClr val="bg1"/>
                  </a:solidFill>
                  <a:latin typeface="Montserrat SemiBold"/>
                  <a:ea typeface="Montserrat SemiBold"/>
                  <a:cs typeface="Montserrat SemiBold"/>
                  <a:sym typeface="Montserrat SemiBold"/>
                </a:rPr>
                <a:t>Asset</a:t>
              </a:r>
              <a:r>
                <a:rPr lang="es-CO" sz="1200" b="1" dirty="0">
                  <a:solidFill>
                    <a:schemeClr val="bg1"/>
                  </a:solidFill>
                  <a:latin typeface="Montserrat SemiBold"/>
                  <a:ea typeface="Montserrat SemiBold"/>
                  <a:cs typeface="Montserrat SemiBold"/>
                  <a:sym typeface="Montserrat SemiBold"/>
                </a:rPr>
                <a:t>- </a:t>
              </a:r>
              <a:r>
                <a:rPr lang="es-CO" sz="1200" b="1" dirty="0" err="1">
                  <a:solidFill>
                    <a:schemeClr val="bg1"/>
                  </a:solidFill>
                  <a:latin typeface="Montserrat SemiBold"/>
                  <a:ea typeface="Montserrat SemiBold"/>
                  <a:cs typeface="Montserrat SemiBold"/>
                  <a:sym typeface="Montserrat SemiBold"/>
                </a:rPr>
                <a:t>Based</a:t>
              </a:r>
              <a:r>
                <a:rPr lang="es-CO" sz="1200" b="1" dirty="0">
                  <a:solidFill>
                    <a:schemeClr val="bg1"/>
                  </a:solidFill>
                  <a:latin typeface="Montserrat SemiBold"/>
                  <a:ea typeface="Montserrat SemiBold"/>
                  <a:cs typeface="Montserrat SemiBold"/>
                  <a:sym typeface="Montserrat SemiBold"/>
                </a:rPr>
                <a:t> </a:t>
              </a:r>
              <a:r>
                <a:rPr lang="es-CO" sz="1200" b="1" dirty="0" err="1">
                  <a:solidFill>
                    <a:schemeClr val="bg1"/>
                  </a:solidFill>
                  <a:latin typeface="Montserrat SemiBold"/>
                  <a:ea typeface="Montserrat SemiBold"/>
                  <a:cs typeface="Montserrat SemiBold"/>
                  <a:sym typeface="Montserrat SemiBold"/>
                </a:rPr>
                <a:t>Valuation</a:t>
              </a:r>
              <a:endParaRPr sz="1200" b="1" dirty="0">
                <a:solidFill>
                  <a:schemeClr val="bg1"/>
                </a:solidFill>
                <a:latin typeface="Montserrat SemiBold"/>
                <a:ea typeface="Montserrat SemiBold"/>
                <a:cs typeface="Montserrat SemiBold"/>
                <a:sym typeface="Montserrat SemiBold"/>
              </a:endParaRPr>
            </a:p>
          </p:txBody>
        </p:sp>
        <p:sp>
          <p:nvSpPr>
            <p:cNvPr id="137" name="Google Shape;137;p4"/>
            <p:cNvSpPr txBox="1"/>
            <p:nvPr/>
          </p:nvSpPr>
          <p:spPr>
            <a:xfrm>
              <a:off x="2814577" y="4752977"/>
              <a:ext cx="3633942" cy="288092"/>
            </a:xfrm>
            <a:prstGeom prst="rect">
              <a:avLst/>
            </a:prstGeom>
            <a:noFill/>
            <a:ln>
              <a:noFill/>
            </a:ln>
          </p:spPr>
          <p:txBody>
            <a:bodyPr spcFirstLastPara="1" wrap="square" lIns="0" tIns="0" rIns="0" bIns="0" anchor="t" anchorCtr="0">
              <a:spAutoFit/>
            </a:bodyPr>
            <a:lstStyle/>
            <a:p>
              <a:pPr marL="0" marR="0" lvl="0" indent="0" algn="l" rtl="0">
                <a:lnSpc>
                  <a:spcPct val="116812"/>
                </a:lnSpc>
                <a:spcBef>
                  <a:spcPts val="0"/>
                </a:spcBef>
                <a:spcAft>
                  <a:spcPts val="0"/>
                </a:spcAft>
                <a:buNone/>
              </a:pPr>
              <a:r>
                <a:rPr lang="es-CO" sz="1600" b="1" dirty="0">
                  <a:solidFill>
                    <a:schemeClr val="lt1"/>
                  </a:solidFill>
                  <a:latin typeface="Montserrat ExtraBold"/>
                  <a:ea typeface="Montserrat ExtraBold"/>
                  <a:cs typeface="Montserrat ExtraBold"/>
                  <a:sym typeface="Montserrat ExtraBold"/>
                </a:rPr>
                <a:t>Entendiendo el valor intrínseco</a:t>
              </a:r>
              <a:endParaRPr sz="1600" b="1" dirty="0">
                <a:solidFill>
                  <a:schemeClr val="lt1"/>
                </a:solidFill>
                <a:latin typeface="Montserrat ExtraBold"/>
                <a:ea typeface="Montserrat ExtraBold"/>
                <a:cs typeface="Montserrat ExtraBold"/>
                <a:sym typeface="Montserrat ExtraBold"/>
              </a:endParaRPr>
            </a:p>
          </p:txBody>
        </p:sp>
        <p:sp>
          <p:nvSpPr>
            <p:cNvPr id="138" name="Google Shape;138;p4"/>
            <p:cNvSpPr txBox="1"/>
            <p:nvPr/>
          </p:nvSpPr>
          <p:spPr>
            <a:xfrm>
              <a:off x="2814578" y="5044282"/>
              <a:ext cx="3165931" cy="265907"/>
            </a:xfrm>
            <a:prstGeom prst="rect">
              <a:avLst/>
            </a:prstGeom>
            <a:noFill/>
            <a:ln>
              <a:noFill/>
            </a:ln>
          </p:spPr>
          <p:txBody>
            <a:bodyPr spcFirstLastPara="1" wrap="square" lIns="0" tIns="0" rIns="0" bIns="0" anchor="t" anchorCtr="0">
              <a:spAutoFit/>
            </a:bodyPr>
            <a:lstStyle/>
            <a:p>
              <a:pPr marL="0" marR="0" lvl="0" indent="0" algn="just" rtl="0">
                <a:lnSpc>
                  <a:spcPct val="144333"/>
                </a:lnSpc>
                <a:spcBef>
                  <a:spcPts val="0"/>
                </a:spcBef>
                <a:spcAft>
                  <a:spcPts val="0"/>
                </a:spcAft>
                <a:buNone/>
              </a:pPr>
              <a:endParaRPr sz="1200" b="1" dirty="0">
                <a:solidFill>
                  <a:schemeClr val="dk1"/>
                </a:solidFill>
                <a:latin typeface="Montserrat SemiBold"/>
                <a:ea typeface="Montserrat SemiBold"/>
                <a:cs typeface="Montserrat SemiBold"/>
                <a:sym typeface="Montserrat SemiBold"/>
              </a:endParaRPr>
            </a:p>
          </p:txBody>
        </p:sp>
        <p:sp>
          <p:nvSpPr>
            <p:cNvPr id="139" name="Google Shape;139;p4"/>
            <p:cNvSpPr txBox="1"/>
            <p:nvPr/>
          </p:nvSpPr>
          <p:spPr>
            <a:xfrm>
              <a:off x="7560057" y="1907382"/>
              <a:ext cx="5395708" cy="288092"/>
            </a:xfrm>
            <a:prstGeom prst="rect">
              <a:avLst/>
            </a:prstGeom>
            <a:noFill/>
            <a:ln>
              <a:noFill/>
            </a:ln>
          </p:spPr>
          <p:txBody>
            <a:bodyPr spcFirstLastPara="1" wrap="square" lIns="0" tIns="0" rIns="0" bIns="0" anchor="t" anchorCtr="0">
              <a:spAutoFit/>
            </a:bodyPr>
            <a:lstStyle/>
            <a:p>
              <a:pPr marL="0" marR="0" lvl="0" indent="0" algn="l" rtl="0">
                <a:lnSpc>
                  <a:spcPct val="116812"/>
                </a:lnSpc>
                <a:spcBef>
                  <a:spcPts val="0"/>
                </a:spcBef>
                <a:spcAft>
                  <a:spcPts val="0"/>
                </a:spcAft>
                <a:buNone/>
              </a:pPr>
              <a:r>
                <a:rPr lang="es-CO" sz="1600" b="1" dirty="0">
                  <a:solidFill>
                    <a:schemeClr val="lt1"/>
                  </a:solidFill>
                  <a:latin typeface="Montserrat ExtraBold"/>
                  <a:ea typeface="Montserrat ExtraBold"/>
                  <a:cs typeface="Montserrat ExtraBold"/>
                  <a:sym typeface="Montserrat ExtraBold"/>
                </a:rPr>
                <a:t>Compañías que generen valor al accionista</a:t>
              </a:r>
              <a:endParaRPr dirty="0"/>
            </a:p>
          </p:txBody>
        </p:sp>
        <p:sp>
          <p:nvSpPr>
            <p:cNvPr id="140" name="Google Shape;140;p4"/>
            <p:cNvSpPr txBox="1"/>
            <p:nvPr/>
          </p:nvSpPr>
          <p:spPr>
            <a:xfrm>
              <a:off x="7560055" y="2198688"/>
              <a:ext cx="5395709" cy="1063625"/>
            </a:xfrm>
            <a:prstGeom prst="rect">
              <a:avLst/>
            </a:prstGeom>
            <a:noFill/>
            <a:ln>
              <a:noFill/>
            </a:ln>
          </p:spPr>
          <p:txBody>
            <a:bodyPr spcFirstLastPara="1" wrap="square" lIns="0" tIns="0" rIns="0" bIns="0" anchor="t" anchorCtr="0">
              <a:spAutoFit/>
            </a:bodyPr>
            <a:lstStyle/>
            <a:p>
              <a:pPr algn="just">
                <a:lnSpc>
                  <a:spcPct val="144333"/>
                </a:lnSpc>
              </a:pPr>
              <a:r>
                <a:rPr lang="es-CO" sz="1200" b="1" dirty="0">
                  <a:solidFill>
                    <a:schemeClr val="bg1"/>
                  </a:solidFill>
                  <a:latin typeface="Montserrat SemiBold"/>
                  <a:sym typeface="Montserrat SemiBold"/>
                </a:rPr>
                <a:t>Crecimientos sostenibles en el tiempo</a:t>
              </a:r>
            </a:p>
            <a:p>
              <a:pPr algn="just">
                <a:lnSpc>
                  <a:spcPct val="144333"/>
                </a:lnSpc>
              </a:pPr>
              <a:r>
                <a:rPr lang="es-CO" sz="1200" b="1" dirty="0">
                  <a:solidFill>
                    <a:schemeClr val="bg1"/>
                  </a:solidFill>
                  <a:latin typeface="Montserrat SemiBold"/>
                  <a:sym typeface="Montserrat SemiBold"/>
                </a:rPr>
                <a:t>Flujos de caja futuros adecuados </a:t>
              </a:r>
            </a:p>
            <a:p>
              <a:pPr algn="just">
                <a:lnSpc>
                  <a:spcPct val="144333"/>
                </a:lnSpc>
              </a:pPr>
              <a:r>
                <a:rPr lang="es-CO" sz="1200" b="1" dirty="0">
                  <a:solidFill>
                    <a:schemeClr val="bg1"/>
                  </a:solidFill>
                  <a:latin typeface="Montserrat SemiBold"/>
                  <a:sym typeface="Montserrat SemiBold"/>
                </a:rPr>
                <a:t>Empresas caníbales</a:t>
              </a:r>
            </a:p>
            <a:p>
              <a:pPr algn="just">
                <a:lnSpc>
                  <a:spcPct val="144333"/>
                </a:lnSpc>
              </a:pPr>
              <a:r>
                <a:rPr lang="es-CO" sz="1200" b="1" dirty="0">
                  <a:solidFill>
                    <a:schemeClr val="bg1"/>
                  </a:solidFill>
                  <a:latin typeface="Montserrat SemiBold"/>
                  <a:sym typeface="Montserrat SemiBold"/>
                </a:rPr>
                <a:t>Narrativa consistente</a:t>
              </a:r>
              <a:endParaRPr sz="1200" b="1" dirty="0">
                <a:solidFill>
                  <a:schemeClr val="bg1"/>
                </a:solidFill>
                <a:latin typeface="Montserrat SemiBold"/>
                <a:sym typeface="Montserrat SemiBold"/>
              </a:endParaRPr>
            </a:p>
          </p:txBody>
        </p:sp>
        <p:sp>
          <p:nvSpPr>
            <p:cNvPr id="141" name="Google Shape;141;p4"/>
            <p:cNvSpPr txBox="1"/>
            <p:nvPr/>
          </p:nvSpPr>
          <p:spPr>
            <a:xfrm>
              <a:off x="7560055" y="3339307"/>
              <a:ext cx="2727167" cy="288092"/>
            </a:xfrm>
            <a:prstGeom prst="rect">
              <a:avLst/>
            </a:prstGeom>
            <a:noFill/>
            <a:ln>
              <a:noFill/>
            </a:ln>
          </p:spPr>
          <p:txBody>
            <a:bodyPr spcFirstLastPara="1" wrap="square" lIns="0" tIns="0" rIns="0" bIns="0" anchor="t" anchorCtr="0">
              <a:spAutoFit/>
            </a:bodyPr>
            <a:lstStyle/>
            <a:p>
              <a:pPr marL="0" marR="0" lvl="0" indent="0" algn="l" rtl="0">
                <a:lnSpc>
                  <a:spcPct val="116812"/>
                </a:lnSpc>
                <a:spcBef>
                  <a:spcPts val="0"/>
                </a:spcBef>
                <a:spcAft>
                  <a:spcPts val="0"/>
                </a:spcAft>
                <a:buNone/>
              </a:pPr>
              <a:r>
                <a:rPr lang="es-CO" sz="1600" b="1" dirty="0">
                  <a:solidFill>
                    <a:schemeClr val="lt1"/>
                  </a:solidFill>
                  <a:latin typeface="Montserrat ExtraBold"/>
                  <a:ea typeface="Montserrat ExtraBold"/>
                  <a:cs typeface="Montserrat ExtraBold"/>
                  <a:sym typeface="Montserrat ExtraBold"/>
                </a:rPr>
                <a:t>Información financiera</a:t>
              </a:r>
              <a:endParaRPr sz="1600" b="1" dirty="0">
                <a:solidFill>
                  <a:schemeClr val="lt1"/>
                </a:solidFill>
                <a:latin typeface="Montserrat ExtraBold"/>
                <a:ea typeface="Montserrat ExtraBold"/>
                <a:cs typeface="Montserrat ExtraBold"/>
                <a:sym typeface="Montserrat ExtraBold"/>
              </a:endParaRPr>
            </a:p>
          </p:txBody>
        </p:sp>
        <p:sp>
          <p:nvSpPr>
            <p:cNvPr id="142" name="Google Shape;142;p4"/>
            <p:cNvSpPr txBox="1"/>
            <p:nvPr/>
          </p:nvSpPr>
          <p:spPr>
            <a:xfrm>
              <a:off x="7560055" y="3631407"/>
              <a:ext cx="5395709" cy="797719"/>
            </a:xfrm>
            <a:prstGeom prst="rect">
              <a:avLst/>
            </a:prstGeom>
            <a:noFill/>
            <a:ln>
              <a:noFill/>
            </a:ln>
          </p:spPr>
          <p:txBody>
            <a:bodyPr spcFirstLastPara="1" wrap="square" lIns="0" tIns="0" rIns="0" bIns="0" anchor="t" anchorCtr="0">
              <a:spAutoFit/>
            </a:bodyPr>
            <a:lstStyle/>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Estado de Resultados</a:t>
              </a:r>
            </a:p>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Balance General</a:t>
              </a:r>
            </a:p>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Estado de flujos de efectivo</a:t>
              </a:r>
              <a:endParaRPr sz="1200" b="1" dirty="0">
                <a:solidFill>
                  <a:schemeClr val="bg1"/>
                </a:solidFill>
                <a:latin typeface="Montserrat SemiBold"/>
                <a:ea typeface="Montserrat SemiBold"/>
                <a:cs typeface="Montserrat SemiBold"/>
                <a:sym typeface="Montserrat SemiBold"/>
              </a:endParaRPr>
            </a:p>
          </p:txBody>
        </p:sp>
        <p:sp>
          <p:nvSpPr>
            <p:cNvPr id="143" name="Google Shape;143;p4"/>
            <p:cNvSpPr txBox="1"/>
            <p:nvPr/>
          </p:nvSpPr>
          <p:spPr>
            <a:xfrm>
              <a:off x="7560055" y="5044281"/>
              <a:ext cx="5395709" cy="1329531"/>
            </a:xfrm>
            <a:prstGeom prst="rect">
              <a:avLst/>
            </a:prstGeom>
            <a:noFill/>
            <a:ln>
              <a:noFill/>
            </a:ln>
          </p:spPr>
          <p:txBody>
            <a:bodyPr spcFirstLastPara="1" wrap="square" lIns="0" tIns="0" rIns="0" bIns="0" anchor="t" anchorCtr="0">
              <a:spAutoFit/>
            </a:bodyPr>
            <a:lstStyle/>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El pequeño libro que aún vence al mercado- Joel </a:t>
              </a:r>
              <a:r>
                <a:rPr lang="es-CO" sz="1200" b="1" dirty="0" err="1">
                  <a:solidFill>
                    <a:schemeClr val="bg1"/>
                  </a:solidFill>
                  <a:latin typeface="Montserrat SemiBold"/>
                  <a:ea typeface="Montserrat SemiBold"/>
                  <a:cs typeface="Montserrat SemiBold"/>
                  <a:sym typeface="Montserrat SemiBold"/>
                </a:rPr>
                <a:t>Greenblatt</a:t>
              </a:r>
              <a:endParaRPr lang="es-CO" sz="1200" b="1" dirty="0">
                <a:solidFill>
                  <a:schemeClr val="bg1"/>
                </a:solidFill>
                <a:latin typeface="Montserrat SemiBold"/>
                <a:ea typeface="Montserrat SemiBold"/>
                <a:cs typeface="Montserrat SemiBold"/>
                <a:sym typeface="Montserrat SemiBold"/>
              </a:endParaRPr>
            </a:p>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Un paso por delante de Wall Street- Peter Lynch</a:t>
              </a:r>
            </a:p>
            <a:p>
              <a:pPr marL="171450" marR="0" lvl="0" indent="-171450" algn="just" rtl="0">
                <a:lnSpc>
                  <a:spcPct val="144333"/>
                </a:lnSpc>
                <a:spcBef>
                  <a:spcPts val="0"/>
                </a:spcBef>
                <a:spcAft>
                  <a:spcPts val="0"/>
                </a:spcAft>
                <a:buFont typeface="Arial" panose="020B0604020202020204" pitchFamily="34" charset="0"/>
                <a:buChar char="•"/>
              </a:pPr>
              <a:r>
                <a:rPr lang="es-CO" sz="1200" b="1" dirty="0" err="1">
                  <a:solidFill>
                    <a:schemeClr val="bg1"/>
                  </a:solidFill>
                  <a:latin typeface="Montserrat SemiBold"/>
                  <a:ea typeface="Montserrat SemiBold"/>
                  <a:cs typeface="Montserrat SemiBold"/>
                  <a:sym typeface="Montserrat SemiBold"/>
                </a:rPr>
                <a:t>Value</a:t>
              </a:r>
              <a:r>
                <a:rPr lang="es-CO" sz="1200" b="1" dirty="0">
                  <a:solidFill>
                    <a:schemeClr val="bg1"/>
                  </a:solidFill>
                  <a:latin typeface="Montserrat SemiBold"/>
                  <a:ea typeface="Montserrat SemiBold"/>
                  <a:cs typeface="Montserrat SemiBold"/>
                  <a:sym typeface="Montserrat SemiBold"/>
                </a:rPr>
                <a:t> </a:t>
              </a:r>
              <a:r>
                <a:rPr lang="es-CO" sz="1200" b="1" dirty="0" err="1">
                  <a:solidFill>
                    <a:schemeClr val="bg1"/>
                  </a:solidFill>
                  <a:latin typeface="Montserrat SemiBold"/>
                  <a:ea typeface="Montserrat SemiBold"/>
                  <a:cs typeface="Montserrat SemiBold"/>
                  <a:sym typeface="Montserrat SemiBold"/>
                </a:rPr>
                <a:t>Investing</a:t>
              </a:r>
              <a:r>
                <a:rPr lang="es-CO" sz="1200" b="1" dirty="0">
                  <a:solidFill>
                    <a:schemeClr val="bg1"/>
                  </a:solidFill>
                  <a:latin typeface="Montserrat SemiBold"/>
                  <a:ea typeface="Montserrat SemiBold"/>
                  <a:cs typeface="Montserrat SemiBold"/>
                  <a:sym typeface="Montserrat SemiBold"/>
                </a:rPr>
                <a:t> </a:t>
              </a:r>
              <a:r>
                <a:rPr lang="es-CO" sz="1200" b="1" dirty="0" err="1">
                  <a:solidFill>
                    <a:schemeClr val="bg1"/>
                  </a:solidFill>
                  <a:latin typeface="Montserrat SemiBold"/>
                  <a:ea typeface="Montserrat SemiBold"/>
                  <a:cs typeface="Montserrat SemiBold"/>
                  <a:sym typeface="Montserrat SemiBold"/>
                </a:rPr>
                <a:t>from</a:t>
              </a:r>
              <a:r>
                <a:rPr lang="es-CO" sz="1200" b="1" dirty="0">
                  <a:solidFill>
                    <a:schemeClr val="bg1"/>
                  </a:solidFill>
                  <a:latin typeface="Montserrat SemiBold"/>
                  <a:ea typeface="Montserrat SemiBold"/>
                  <a:cs typeface="Montserrat SemiBold"/>
                  <a:sym typeface="Montserrat SemiBold"/>
                </a:rPr>
                <a:t> Graham </a:t>
              </a:r>
              <a:r>
                <a:rPr lang="es-CO" sz="1200" b="1" dirty="0" err="1">
                  <a:solidFill>
                    <a:schemeClr val="bg1"/>
                  </a:solidFill>
                  <a:latin typeface="Montserrat SemiBold"/>
                  <a:ea typeface="Montserrat SemiBold"/>
                  <a:cs typeface="Montserrat SemiBold"/>
                  <a:sym typeface="Montserrat SemiBold"/>
                </a:rPr>
                <a:t>to</a:t>
              </a:r>
              <a:r>
                <a:rPr lang="es-CO" sz="1200" b="1" dirty="0">
                  <a:solidFill>
                    <a:schemeClr val="bg1"/>
                  </a:solidFill>
                  <a:latin typeface="Montserrat SemiBold"/>
                  <a:ea typeface="Montserrat SemiBold"/>
                  <a:cs typeface="Montserrat SemiBold"/>
                  <a:sym typeface="Montserrat SemiBold"/>
                </a:rPr>
                <a:t> Buffet and </a:t>
              </a:r>
              <a:r>
                <a:rPr lang="es-CO" sz="1200" b="1" dirty="0" err="1">
                  <a:solidFill>
                    <a:schemeClr val="bg1"/>
                  </a:solidFill>
                  <a:latin typeface="Montserrat SemiBold"/>
                  <a:ea typeface="Montserrat SemiBold"/>
                  <a:cs typeface="Montserrat SemiBold"/>
                  <a:sym typeface="Montserrat SemiBold"/>
                </a:rPr>
                <a:t>Beyond</a:t>
              </a:r>
              <a:endParaRPr lang="es-CO" sz="1200" b="1" dirty="0">
                <a:solidFill>
                  <a:schemeClr val="bg1"/>
                </a:solidFill>
                <a:latin typeface="Montserrat SemiBold"/>
                <a:ea typeface="Montserrat SemiBold"/>
                <a:cs typeface="Montserrat SemiBold"/>
                <a:sym typeface="Montserrat SemiBold"/>
              </a:endParaRPr>
            </a:p>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Margen de Seguridad- Seth </a:t>
              </a:r>
              <a:r>
                <a:rPr lang="es-CO" sz="1200" b="1" dirty="0" err="1">
                  <a:solidFill>
                    <a:schemeClr val="bg1"/>
                  </a:solidFill>
                  <a:latin typeface="Montserrat SemiBold"/>
                  <a:ea typeface="Montserrat SemiBold"/>
                  <a:cs typeface="Montserrat SemiBold"/>
                  <a:sym typeface="Montserrat SemiBold"/>
                </a:rPr>
                <a:t>Klarman</a:t>
              </a:r>
              <a:endParaRPr lang="es-CO" sz="1200" b="1" dirty="0">
                <a:solidFill>
                  <a:schemeClr val="bg1"/>
                </a:solidFill>
                <a:latin typeface="Montserrat SemiBold"/>
                <a:ea typeface="Montserrat SemiBold"/>
                <a:cs typeface="Montserrat SemiBold"/>
                <a:sym typeface="Montserrat SemiBold"/>
              </a:endParaRPr>
            </a:p>
            <a:p>
              <a:pPr marL="171450" marR="0" lvl="0" indent="-171450" algn="just" rtl="0">
                <a:lnSpc>
                  <a:spcPct val="144333"/>
                </a:lnSpc>
                <a:spcBef>
                  <a:spcPts val="0"/>
                </a:spcBef>
                <a:spcAft>
                  <a:spcPts val="0"/>
                </a:spcAft>
                <a:buFont typeface="Arial" panose="020B0604020202020204" pitchFamily="34" charset="0"/>
                <a:buChar char="•"/>
              </a:pPr>
              <a:r>
                <a:rPr lang="es-CO" sz="1200" b="1" dirty="0">
                  <a:solidFill>
                    <a:schemeClr val="bg1"/>
                  </a:solidFill>
                  <a:latin typeface="Montserrat SemiBold"/>
                  <a:ea typeface="Montserrat SemiBold"/>
                  <a:cs typeface="Montserrat SemiBold"/>
                  <a:sym typeface="Montserrat SemiBold"/>
                </a:rPr>
                <a:t>El inversor inteligente – </a:t>
              </a:r>
              <a:r>
                <a:rPr lang="es-CO" sz="1200" b="1" dirty="0" err="1">
                  <a:solidFill>
                    <a:schemeClr val="bg1"/>
                  </a:solidFill>
                  <a:latin typeface="Montserrat SemiBold"/>
                  <a:ea typeface="Montserrat SemiBold"/>
                  <a:cs typeface="Montserrat SemiBold"/>
                  <a:sym typeface="Montserrat SemiBold"/>
                </a:rPr>
                <a:t>Benjamin</a:t>
              </a:r>
              <a:r>
                <a:rPr lang="es-CO" sz="1200" b="1" dirty="0">
                  <a:solidFill>
                    <a:schemeClr val="bg1"/>
                  </a:solidFill>
                  <a:latin typeface="Montserrat SemiBold"/>
                  <a:ea typeface="Montserrat SemiBold"/>
                  <a:cs typeface="Montserrat SemiBold"/>
                  <a:sym typeface="Montserrat SemiBold"/>
                </a:rPr>
                <a:t> Graham</a:t>
              </a:r>
              <a:endParaRPr sz="1200" b="1" dirty="0">
                <a:solidFill>
                  <a:schemeClr val="bg1"/>
                </a:solidFill>
                <a:latin typeface="Montserrat SemiBold"/>
                <a:ea typeface="Montserrat SemiBold"/>
                <a:cs typeface="Montserrat SemiBold"/>
                <a:sym typeface="Montserrat SemiBold"/>
              </a:endParaRPr>
            </a:p>
          </p:txBody>
        </p:sp>
        <p:sp>
          <p:nvSpPr>
            <p:cNvPr id="144" name="Google Shape;144;p4"/>
            <p:cNvSpPr/>
            <p:nvPr/>
          </p:nvSpPr>
          <p:spPr>
            <a:xfrm>
              <a:off x="6615249" y="3339307"/>
              <a:ext cx="728852" cy="729456"/>
            </a:xfrm>
            <a:prstGeom prst="ellipse">
              <a:avLst/>
            </a:prstGeom>
            <a:solidFill>
              <a:srgbClr val="171616"/>
            </a:solidFill>
            <a:ln>
              <a:noFill/>
            </a:ln>
          </p:spPr>
          <p:txBody>
            <a:bodyPr spcFirstLastPara="1" wrap="square" lIns="45700" tIns="22850" rIns="45700" bIns="22850" anchor="ctr" anchorCtr="0">
              <a:noAutofit/>
            </a:bodyPr>
            <a:lstStyle/>
            <a:p>
              <a:pPr marL="0" marR="0" lvl="0" indent="0" algn="ctr" rtl="0">
                <a:spcBef>
                  <a:spcPts val="0"/>
                </a:spcBef>
                <a:spcAft>
                  <a:spcPts val="0"/>
                </a:spcAft>
                <a:buNone/>
              </a:pPr>
              <a:endParaRPr sz="1600">
                <a:solidFill>
                  <a:srgbClr val="FFFFFF"/>
                </a:solidFill>
                <a:latin typeface="Montserrat ExtraBold"/>
                <a:ea typeface="Montserrat ExtraBold"/>
                <a:cs typeface="Montserrat ExtraBold"/>
                <a:sym typeface="Montserrat ExtraBold"/>
              </a:endParaRPr>
            </a:p>
          </p:txBody>
        </p:sp>
        <p:sp>
          <p:nvSpPr>
            <p:cNvPr id="145" name="Google Shape;145;p4"/>
            <p:cNvSpPr/>
            <p:nvPr/>
          </p:nvSpPr>
          <p:spPr>
            <a:xfrm>
              <a:off x="1869770" y="4799807"/>
              <a:ext cx="728852" cy="728663"/>
            </a:xfrm>
            <a:prstGeom prst="ellipse">
              <a:avLst/>
            </a:prstGeom>
            <a:solidFill>
              <a:srgbClr val="171616"/>
            </a:solidFill>
            <a:ln>
              <a:noFill/>
            </a:ln>
          </p:spPr>
          <p:txBody>
            <a:bodyPr spcFirstLastPara="1" wrap="square" lIns="45700" tIns="22850" rIns="45700" bIns="22850" anchor="ctr" anchorCtr="0">
              <a:noAutofit/>
            </a:bodyPr>
            <a:lstStyle/>
            <a:p>
              <a:pPr marL="0" marR="0" lvl="0" indent="0" algn="ctr" rtl="0">
                <a:spcBef>
                  <a:spcPts val="0"/>
                </a:spcBef>
                <a:spcAft>
                  <a:spcPts val="0"/>
                </a:spcAft>
                <a:buNone/>
              </a:pPr>
              <a:endParaRPr sz="1600">
                <a:solidFill>
                  <a:srgbClr val="FFFFFF"/>
                </a:solidFill>
                <a:latin typeface="Montserrat ExtraBold"/>
                <a:ea typeface="Montserrat ExtraBold"/>
                <a:cs typeface="Montserrat ExtraBold"/>
                <a:sym typeface="Montserrat ExtraBold"/>
              </a:endParaRPr>
            </a:p>
          </p:txBody>
        </p:sp>
        <p:sp>
          <p:nvSpPr>
            <p:cNvPr id="146" name="Google Shape;146;p4"/>
            <p:cNvSpPr/>
            <p:nvPr/>
          </p:nvSpPr>
          <p:spPr>
            <a:xfrm>
              <a:off x="1869770" y="3339307"/>
              <a:ext cx="728852" cy="729456"/>
            </a:xfrm>
            <a:prstGeom prst="ellipse">
              <a:avLst/>
            </a:prstGeom>
            <a:solidFill>
              <a:srgbClr val="171616"/>
            </a:solidFill>
            <a:ln>
              <a:noFill/>
            </a:ln>
          </p:spPr>
          <p:txBody>
            <a:bodyPr spcFirstLastPara="1" wrap="square" lIns="45700" tIns="22850" rIns="45700" bIns="22850" anchor="ctr" anchorCtr="0">
              <a:noAutofit/>
            </a:bodyPr>
            <a:lstStyle/>
            <a:p>
              <a:pPr marL="0" marR="0" lvl="0" indent="0" algn="ctr" rtl="0">
                <a:spcBef>
                  <a:spcPts val="0"/>
                </a:spcBef>
                <a:spcAft>
                  <a:spcPts val="0"/>
                </a:spcAft>
                <a:buNone/>
              </a:pPr>
              <a:endParaRPr sz="1600">
                <a:solidFill>
                  <a:srgbClr val="FFFFFF"/>
                </a:solidFill>
                <a:latin typeface="Montserrat ExtraBold"/>
                <a:ea typeface="Montserrat ExtraBold"/>
                <a:cs typeface="Montserrat ExtraBold"/>
                <a:sym typeface="Montserrat ExtraBold"/>
              </a:endParaRPr>
            </a:p>
          </p:txBody>
        </p:sp>
        <p:sp>
          <p:nvSpPr>
            <p:cNvPr id="147" name="Google Shape;147;p4"/>
            <p:cNvSpPr/>
            <p:nvPr/>
          </p:nvSpPr>
          <p:spPr>
            <a:xfrm>
              <a:off x="1869770" y="1926433"/>
              <a:ext cx="728852" cy="728663"/>
            </a:xfrm>
            <a:prstGeom prst="ellipse">
              <a:avLst/>
            </a:prstGeom>
            <a:solidFill>
              <a:srgbClr val="171616"/>
            </a:solidFill>
            <a:ln>
              <a:noFill/>
            </a:ln>
          </p:spPr>
          <p:txBody>
            <a:bodyPr spcFirstLastPara="1" wrap="square" lIns="45700" tIns="22850" rIns="45700" bIns="22850" anchor="ctr" anchorCtr="0">
              <a:noAutofit/>
            </a:bodyPr>
            <a:lstStyle/>
            <a:p>
              <a:pPr marL="0" marR="0" lvl="0" indent="0" algn="ctr" rtl="0">
                <a:spcBef>
                  <a:spcPts val="0"/>
                </a:spcBef>
                <a:spcAft>
                  <a:spcPts val="0"/>
                </a:spcAft>
                <a:buNone/>
              </a:pPr>
              <a:endParaRPr sz="1600">
                <a:solidFill>
                  <a:srgbClr val="FFFFFF"/>
                </a:solidFill>
                <a:latin typeface="Montserrat ExtraBold"/>
                <a:ea typeface="Montserrat ExtraBold"/>
                <a:cs typeface="Montserrat ExtraBold"/>
                <a:sym typeface="Montserrat ExtraBold"/>
              </a:endParaRPr>
            </a:p>
          </p:txBody>
        </p:sp>
        <p:sp>
          <p:nvSpPr>
            <p:cNvPr id="148" name="Google Shape;148;p4"/>
            <p:cNvSpPr/>
            <p:nvPr/>
          </p:nvSpPr>
          <p:spPr>
            <a:xfrm>
              <a:off x="6615249" y="4799807"/>
              <a:ext cx="728852" cy="728663"/>
            </a:xfrm>
            <a:prstGeom prst="ellipse">
              <a:avLst/>
            </a:prstGeom>
            <a:solidFill>
              <a:srgbClr val="171616"/>
            </a:solidFill>
            <a:ln>
              <a:noFill/>
            </a:ln>
          </p:spPr>
          <p:txBody>
            <a:bodyPr spcFirstLastPara="1" wrap="square" lIns="45700" tIns="22850" rIns="45700" bIns="22850" anchor="ctr" anchorCtr="0">
              <a:noAutofit/>
            </a:bodyPr>
            <a:lstStyle/>
            <a:p>
              <a:pPr marL="0" marR="0" lvl="0" indent="0" algn="ctr" rtl="0">
                <a:spcBef>
                  <a:spcPts val="0"/>
                </a:spcBef>
                <a:spcAft>
                  <a:spcPts val="0"/>
                </a:spcAft>
                <a:buNone/>
              </a:pPr>
              <a:endParaRPr sz="1600">
                <a:solidFill>
                  <a:srgbClr val="FFFFFF"/>
                </a:solidFill>
                <a:latin typeface="Montserrat ExtraBold"/>
                <a:ea typeface="Montserrat ExtraBold"/>
                <a:cs typeface="Montserrat ExtraBold"/>
                <a:sym typeface="Montserrat ExtraBold"/>
              </a:endParaRPr>
            </a:p>
          </p:txBody>
        </p:sp>
        <p:sp>
          <p:nvSpPr>
            <p:cNvPr id="149" name="Google Shape;149;p4"/>
            <p:cNvSpPr/>
            <p:nvPr/>
          </p:nvSpPr>
          <p:spPr>
            <a:xfrm>
              <a:off x="6615249" y="1926433"/>
              <a:ext cx="728852" cy="728663"/>
            </a:xfrm>
            <a:prstGeom prst="ellipse">
              <a:avLst/>
            </a:prstGeom>
            <a:solidFill>
              <a:srgbClr val="171616"/>
            </a:solidFill>
            <a:ln>
              <a:noFill/>
            </a:ln>
          </p:spPr>
          <p:txBody>
            <a:bodyPr spcFirstLastPara="1" wrap="square" lIns="45700" tIns="22850" rIns="45700" bIns="22850" anchor="ctr" anchorCtr="0">
              <a:noAutofit/>
            </a:bodyPr>
            <a:lstStyle/>
            <a:p>
              <a:pPr marL="0" marR="0" lvl="0" indent="0" algn="ctr" rtl="0">
                <a:spcBef>
                  <a:spcPts val="0"/>
                </a:spcBef>
                <a:spcAft>
                  <a:spcPts val="0"/>
                </a:spcAft>
                <a:buNone/>
              </a:pPr>
              <a:endParaRPr sz="1600">
                <a:solidFill>
                  <a:srgbClr val="FFFFFF"/>
                </a:solidFill>
                <a:latin typeface="Montserrat ExtraBold"/>
                <a:ea typeface="Montserrat ExtraBold"/>
                <a:cs typeface="Montserrat ExtraBold"/>
                <a:sym typeface="Montserrat ExtraBold"/>
              </a:endParaRPr>
            </a:p>
          </p:txBody>
        </p:sp>
        <p:grpSp>
          <p:nvGrpSpPr>
            <p:cNvPr id="150" name="Google Shape;150;p4"/>
            <p:cNvGrpSpPr/>
            <p:nvPr/>
          </p:nvGrpSpPr>
          <p:grpSpPr>
            <a:xfrm>
              <a:off x="2072229" y="4956872"/>
              <a:ext cx="359663" cy="363537"/>
              <a:chOff x="7683814" y="5017638"/>
              <a:chExt cx="940329" cy="949796"/>
            </a:xfrm>
          </p:grpSpPr>
          <p:sp>
            <p:nvSpPr>
              <p:cNvPr id="151" name="Google Shape;151;p4"/>
              <p:cNvSpPr/>
              <p:nvPr/>
            </p:nvSpPr>
            <p:spPr>
              <a:xfrm>
                <a:off x="7683814" y="5105408"/>
                <a:ext cx="855699" cy="862026"/>
              </a:xfrm>
              <a:custGeom>
                <a:avLst/>
                <a:gdLst/>
                <a:ahLst/>
                <a:cxnLst/>
                <a:rect l="l" t="t" r="r" b="b"/>
                <a:pathLst>
                  <a:path w="1203" h="1212" extrusionOk="0">
                    <a:moveTo>
                      <a:pt x="1202" y="599"/>
                    </a:moveTo>
                    <a:lnTo>
                      <a:pt x="1202" y="599"/>
                    </a:lnTo>
                    <a:cubicBezTo>
                      <a:pt x="1202" y="1042"/>
                      <a:pt x="1202" y="1042"/>
                      <a:pt x="1202" y="1042"/>
                    </a:cubicBezTo>
                    <a:cubicBezTo>
                      <a:pt x="1202" y="1131"/>
                      <a:pt x="1123" y="1211"/>
                      <a:pt x="1034" y="1211"/>
                    </a:cubicBezTo>
                    <a:cubicBezTo>
                      <a:pt x="171" y="1211"/>
                      <a:pt x="171" y="1211"/>
                      <a:pt x="171" y="1211"/>
                    </a:cubicBezTo>
                    <a:cubicBezTo>
                      <a:pt x="71" y="1211"/>
                      <a:pt x="0" y="1131"/>
                      <a:pt x="0" y="1042"/>
                    </a:cubicBezTo>
                    <a:cubicBezTo>
                      <a:pt x="0" y="168"/>
                      <a:pt x="0" y="168"/>
                      <a:pt x="0" y="168"/>
                    </a:cubicBezTo>
                    <a:cubicBezTo>
                      <a:pt x="0" y="79"/>
                      <a:pt x="71" y="0"/>
                      <a:pt x="171" y="0"/>
                    </a:cubicBezTo>
                    <a:cubicBezTo>
                      <a:pt x="603" y="0"/>
                      <a:pt x="603" y="0"/>
                      <a:pt x="603" y="0"/>
                    </a:cubicBez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sp>
            <p:nvSpPr>
              <p:cNvPr id="152" name="Google Shape;152;p4"/>
              <p:cNvSpPr/>
              <p:nvPr/>
            </p:nvSpPr>
            <p:spPr>
              <a:xfrm>
                <a:off x="7896954" y="5017638"/>
                <a:ext cx="727189" cy="727236"/>
              </a:xfrm>
              <a:custGeom>
                <a:avLst/>
                <a:gdLst/>
                <a:ahLst/>
                <a:cxnLst/>
                <a:rect l="l" t="t" r="r" b="b"/>
                <a:pathLst>
                  <a:path w="1023" h="1023" extrusionOk="0">
                    <a:moveTo>
                      <a:pt x="0" y="1022"/>
                    </a:moveTo>
                    <a:lnTo>
                      <a:pt x="60" y="720"/>
                    </a:lnTo>
                    <a:lnTo>
                      <a:pt x="783" y="0"/>
                    </a:lnTo>
                    <a:lnTo>
                      <a:pt x="1022" y="239"/>
                    </a:lnTo>
                    <a:lnTo>
                      <a:pt x="302" y="962"/>
                    </a:lnTo>
                    <a:lnTo>
                      <a:pt x="0" y="1022"/>
                    </a:lnTo>
                  </a:path>
                </a:pathLst>
              </a:custGeom>
              <a:noFill/>
              <a:ln w="9525" cap="flat" cmpd="sng">
                <a:solidFill>
                  <a:schemeClr val="lt1"/>
                </a:solidFill>
                <a:prstDash val="solid"/>
                <a:bevel/>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grpSp>
        <p:grpSp>
          <p:nvGrpSpPr>
            <p:cNvPr id="153" name="Google Shape;153;p4"/>
            <p:cNvGrpSpPr/>
            <p:nvPr/>
          </p:nvGrpSpPr>
          <p:grpSpPr>
            <a:xfrm>
              <a:off x="2017076" y="2066425"/>
              <a:ext cx="404917" cy="403225"/>
              <a:chOff x="5624491" y="5017638"/>
              <a:chExt cx="949734" cy="946660"/>
            </a:xfrm>
          </p:grpSpPr>
          <p:sp>
            <p:nvSpPr>
              <p:cNvPr id="154" name="Google Shape;154;p4"/>
              <p:cNvSpPr/>
              <p:nvPr/>
            </p:nvSpPr>
            <p:spPr>
              <a:xfrm>
                <a:off x="5624491" y="5017638"/>
                <a:ext cx="949734" cy="946660"/>
              </a:xfrm>
              <a:custGeom>
                <a:avLst/>
                <a:gdLst/>
                <a:ahLst/>
                <a:cxnLst/>
                <a:rect l="l" t="t" r="r" b="b"/>
                <a:pathLst>
                  <a:path w="1334" h="1333" extrusionOk="0">
                    <a:moveTo>
                      <a:pt x="1333" y="661"/>
                    </a:moveTo>
                    <a:lnTo>
                      <a:pt x="1333" y="661"/>
                    </a:lnTo>
                    <a:cubicBezTo>
                      <a:pt x="1333" y="1033"/>
                      <a:pt x="1034" y="1332"/>
                      <a:pt x="671" y="1332"/>
                    </a:cubicBezTo>
                    <a:cubicBezTo>
                      <a:pt x="302" y="1332"/>
                      <a:pt x="0" y="1033"/>
                      <a:pt x="0" y="661"/>
                    </a:cubicBezTo>
                    <a:cubicBezTo>
                      <a:pt x="0" y="301"/>
                      <a:pt x="302" y="0"/>
                      <a:pt x="671" y="0"/>
                    </a:cubicBezTo>
                    <a:cubicBezTo>
                      <a:pt x="1034" y="0"/>
                      <a:pt x="1333" y="301"/>
                      <a:pt x="1333" y="661"/>
                    </a:cubicBez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cxnSp>
            <p:nvCxnSpPr>
              <p:cNvPr id="155" name="Google Shape;155;p4"/>
              <p:cNvCxnSpPr/>
              <p:nvPr/>
            </p:nvCxnSpPr>
            <p:spPr>
              <a:xfrm>
                <a:off x="6100924" y="5017639"/>
                <a:ext cx="3136" cy="470195"/>
              </a:xfrm>
              <a:prstGeom prst="straightConnector1">
                <a:avLst/>
              </a:prstGeom>
              <a:noFill/>
              <a:ln w="9525" cap="flat" cmpd="sng">
                <a:solidFill>
                  <a:schemeClr val="lt1"/>
                </a:solidFill>
                <a:prstDash val="solid"/>
                <a:round/>
                <a:headEnd type="none" w="med" len="med"/>
                <a:tailEnd type="none" w="med" len="med"/>
              </a:ln>
            </p:spPr>
          </p:cxnSp>
          <p:cxnSp>
            <p:nvCxnSpPr>
              <p:cNvPr id="156" name="Google Shape;156;p4"/>
              <p:cNvCxnSpPr/>
              <p:nvPr/>
            </p:nvCxnSpPr>
            <p:spPr>
              <a:xfrm rot="10800000">
                <a:off x="6097791" y="5484700"/>
                <a:ext cx="335383" cy="341674"/>
              </a:xfrm>
              <a:prstGeom prst="straightConnector1">
                <a:avLst/>
              </a:prstGeom>
              <a:noFill/>
              <a:ln w="9525" cap="flat" cmpd="sng">
                <a:solidFill>
                  <a:schemeClr val="lt1"/>
                </a:solidFill>
                <a:prstDash val="solid"/>
                <a:round/>
                <a:headEnd type="none" w="med" len="med"/>
                <a:tailEnd type="none" w="med" len="med"/>
              </a:ln>
            </p:spPr>
          </p:cxnSp>
          <p:cxnSp>
            <p:nvCxnSpPr>
              <p:cNvPr id="157" name="Google Shape;157;p4"/>
              <p:cNvCxnSpPr/>
              <p:nvPr/>
            </p:nvCxnSpPr>
            <p:spPr>
              <a:xfrm flipH="1">
                <a:off x="6097791" y="5161831"/>
                <a:ext cx="335383" cy="329138"/>
              </a:xfrm>
              <a:prstGeom prst="straightConnector1">
                <a:avLst/>
              </a:prstGeom>
              <a:noFill/>
              <a:ln w="9525" cap="flat" cmpd="sng">
                <a:solidFill>
                  <a:schemeClr val="lt1"/>
                </a:solidFill>
                <a:prstDash val="solid"/>
                <a:round/>
                <a:headEnd type="none" w="med" len="med"/>
                <a:tailEnd type="none" w="med" len="med"/>
              </a:ln>
            </p:spPr>
          </p:cxnSp>
        </p:grpSp>
        <p:grpSp>
          <p:nvGrpSpPr>
            <p:cNvPr id="158" name="Google Shape;158;p4"/>
            <p:cNvGrpSpPr/>
            <p:nvPr/>
          </p:nvGrpSpPr>
          <p:grpSpPr>
            <a:xfrm>
              <a:off x="6823264" y="3475831"/>
              <a:ext cx="334256" cy="412751"/>
              <a:chOff x="13933871" y="5017639"/>
              <a:chExt cx="767935" cy="949795"/>
            </a:xfrm>
          </p:grpSpPr>
          <p:sp>
            <p:nvSpPr>
              <p:cNvPr id="159" name="Google Shape;159;p4"/>
              <p:cNvSpPr/>
              <p:nvPr/>
            </p:nvSpPr>
            <p:spPr>
              <a:xfrm>
                <a:off x="14062382" y="5146159"/>
                <a:ext cx="514047" cy="257040"/>
              </a:xfrm>
              <a:custGeom>
                <a:avLst/>
                <a:gdLst/>
                <a:ahLst/>
                <a:cxnLst/>
                <a:rect l="l" t="t" r="r" b="b"/>
                <a:pathLst>
                  <a:path w="722" h="361" extrusionOk="0">
                    <a:moveTo>
                      <a:pt x="0" y="360"/>
                    </a:moveTo>
                    <a:lnTo>
                      <a:pt x="0" y="360"/>
                    </a:lnTo>
                    <a:cubicBezTo>
                      <a:pt x="0" y="171"/>
                      <a:pt x="160" y="0"/>
                      <a:pt x="360" y="0"/>
                    </a:cubicBezTo>
                    <a:cubicBezTo>
                      <a:pt x="561" y="0"/>
                      <a:pt x="721" y="171"/>
                      <a:pt x="721" y="360"/>
                    </a:cubicBez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sp>
            <p:nvSpPr>
              <p:cNvPr id="160" name="Google Shape;160;p4"/>
              <p:cNvSpPr/>
              <p:nvPr/>
            </p:nvSpPr>
            <p:spPr>
              <a:xfrm>
                <a:off x="14573295" y="5575604"/>
                <a:ext cx="128511" cy="213155"/>
              </a:xfrm>
              <a:custGeom>
                <a:avLst/>
                <a:gdLst/>
                <a:ahLst/>
                <a:cxnLst/>
                <a:rect l="l" t="t" r="r" b="b"/>
                <a:pathLst>
                  <a:path w="181" h="300" extrusionOk="0">
                    <a:moveTo>
                      <a:pt x="0" y="0"/>
                    </a:moveTo>
                    <a:lnTo>
                      <a:pt x="0" y="0"/>
                    </a:lnTo>
                    <a:cubicBezTo>
                      <a:pt x="0" y="169"/>
                      <a:pt x="79" y="299"/>
                      <a:pt x="180" y="299"/>
                    </a:cubicBez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sp>
            <p:nvSpPr>
              <p:cNvPr id="161" name="Google Shape;161;p4"/>
              <p:cNvSpPr/>
              <p:nvPr/>
            </p:nvSpPr>
            <p:spPr>
              <a:xfrm>
                <a:off x="13933871" y="5575604"/>
                <a:ext cx="128511" cy="213155"/>
              </a:xfrm>
              <a:custGeom>
                <a:avLst/>
                <a:gdLst/>
                <a:ahLst/>
                <a:cxnLst/>
                <a:rect l="l" t="t" r="r" b="b"/>
                <a:pathLst>
                  <a:path w="181" h="300" extrusionOk="0">
                    <a:moveTo>
                      <a:pt x="0" y="299"/>
                    </a:moveTo>
                    <a:lnTo>
                      <a:pt x="0" y="299"/>
                    </a:lnTo>
                    <a:cubicBezTo>
                      <a:pt x="100" y="299"/>
                      <a:pt x="180" y="169"/>
                      <a:pt x="180" y="0"/>
                    </a:cubicBez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cxnSp>
            <p:nvCxnSpPr>
              <p:cNvPr id="162" name="Google Shape;162;p4"/>
              <p:cNvCxnSpPr/>
              <p:nvPr/>
            </p:nvCxnSpPr>
            <p:spPr>
              <a:xfrm>
                <a:off x="13933871" y="5788758"/>
                <a:ext cx="767935" cy="3136"/>
              </a:xfrm>
              <a:prstGeom prst="straightConnector1">
                <a:avLst/>
              </a:prstGeom>
              <a:noFill/>
              <a:ln w="9525" cap="flat" cmpd="sng">
                <a:solidFill>
                  <a:schemeClr val="lt1"/>
                </a:solidFill>
                <a:prstDash val="solid"/>
                <a:round/>
                <a:headEnd type="none" w="med" len="med"/>
                <a:tailEnd type="none" w="med" len="med"/>
              </a:ln>
            </p:spPr>
          </p:cxnSp>
          <p:cxnSp>
            <p:nvCxnSpPr>
              <p:cNvPr id="163" name="Google Shape;163;p4"/>
              <p:cNvCxnSpPr/>
              <p:nvPr/>
            </p:nvCxnSpPr>
            <p:spPr>
              <a:xfrm rot="10800000" flipH="1">
                <a:off x="14062382" y="5400064"/>
                <a:ext cx="3136" cy="178675"/>
              </a:xfrm>
              <a:prstGeom prst="straightConnector1">
                <a:avLst/>
              </a:prstGeom>
              <a:noFill/>
              <a:ln w="9525" cap="flat" cmpd="sng">
                <a:solidFill>
                  <a:schemeClr val="lt1"/>
                </a:solidFill>
                <a:prstDash val="solid"/>
                <a:round/>
                <a:headEnd type="none" w="med" len="med"/>
                <a:tailEnd type="none" w="med" len="med"/>
              </a:ln>
            </p:spPr>
          </p:cxnSp>
          <p:cxnSp>
            <p:nvCxnSpPr>
              <p:cNvPr id="164" name="Google Shape;164;p4"/>
              <p:cNvCxnSpPr/>
              <p:nvPr/>
            </p:nvCxnSpPr>
            <p:spPr>
              <a:xfrm rot="10800000" flipH="1">
                <a:off x="14573295" y="5400064"/>
                <a:ext cx="3134" cy="178675"/>
              </a:xfrm>
              <a:prstGeom prst="straightConnector1">
                <a:avLst/>
              </a:prstGeom>
              <a:noFill/>
              <a:ln w="9525" cap="flat" cmpd="sng">
                <a:solidFill>
                  <a:schemeClr val="lt1"/>
                </a:solidFill>
                <a:prstDash val="solid"/>
                <a:round/>
                <a:headEnd type="none" w="med" len="med"/>
                <a:tailEnd type="none" w="med" len="med"/>
              </a:ln>
            </p:spPr>
          </p:cxnSp>
          <p:sp>
            <p:nvSpPr>
              <p:cNvPr id="165" name="Google Shape;165;p4"/>
              <p:cNvSpPr/>
              <p:nvPr/>
            </p:nvSpPr>
            <p:spPr>
              <a:xfrm>
                <a:off x="14187759" y="5788759"/>
                <a:ext cx="257023" cy="178675"/>
              </a:xfrm>
              <a:custGeom>
                <a:avLst/>
                <a:gdLst/>
                <a:ahLst/>
                <a:cxnLst/>
                <a:rect l="l" t="t" r="r" b="b"/>
                <a:pathLst>
                  <a:path w="361" h="252" extrusionOk="0">
                    <a:moveTo>
                      <a:pt x="351" y="0"/>
                    </a:moveTo>
                    <a:lnTo>
                      <a:pt x="351" y="0"/>
                    </a:lnTo>
                    <a:cubicBezTo>
                      <a:pt x="360" y="20"/>
                      <a:pt x="360" y="41"/>
                      <a:pt x="360" y="61"/>
                    </a:cubicBezTo>
                    <a:cubicBezTo>
                      <a:pt x="360" y="162"/>
                      <a:pt x="281" y="251"/>
                      <a:pt x="180" y="251"/>
                    </a:cubicBezTo>
                    <a:cubicBezTo>
                      <a:pt x="80" y="251"/>
                      <a:pt x="0" y="162"/>
                      <a:pt x="0" y="61"/>
                    </a:cubicBezTo>
                    <a:cubicBezTo>
                      <a:pt x="0" y="41"/>
                      <a:pt x="0" y="20"/>
                      <a:pt x="9" y="0"/>
                    </a:cubicBez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cxnSp>
            <p:nvCxnSpPr>
              <p:cNvPr id="166" name="Google Shape;166;p4"/>
              <p:cNvCxnSpPr/>
              <p:nvPr/>
            </p:nvCxnSpPr>
            <p:spPr>
              <a:xfrm>
                <a:off x="14316271" y="5017639"/>
                <a:ext cx="3134" cy="128521"/>
              </a:xfrm>
              <a:prstGeom prst="straightConnector1">
                <a:avLst/>
              </a:prstGeom>
              <a:noFill/>
              <a:ln w="9525" cap="flat" cmpd="sng">
                <a:solidFill>
                  <a:schemeClr val="lt1"/>
                </a:solidFill>
                <a:prstDash val="solid"/>
                <a:round/>
                <a:headEnd type="none" w="med" len="med"/>
                <a:tailEnd type="none" w="med" len="med"/>
              </a:ln>
            </p:spPr>
          </p:cxnSp>
        </p:grpSp>
        <p:grpSp>
          <p:nvGrpSpPr>
            <p:cNvPr id="167" name="Google Shape;167;p4"/>
            <p:cNvGrpSpPr/>
            <p:nvPr/>
          </p:nvGrpSpPr>
          <p:grpSpPr>
            <a:xfrm>
              <a:off x="6828844" y="2113793"/>
              <a:ext cx="319965" cy="322263"/>
              <a:chOff x="1521520" y="5017638"/>
              <a:chExt cx="940330" cy="946660"/>
            </a:xfrm>
          </p:grpSpPr>
          <p:sp>
            <p:nvSpPr>
              <p:cNvPr id="168" name="Google Shape;168;p4"/>
              <p:cNvSpPr/>
              <p:nvPr/>
            </p:nvSpPr>
            <p:spPr>
              <a:xfrm>
                <a:off x="1521520" y="5017638"/>
                <a:ext cx="940330" cy="946660"/>
              </a:xfrm>
              <a:custGeom>
                <a:avLst/>
                <a:gdLst/>
                <a:ahLst/>
                <a:cxnLst/>
                <a:rect l="l" t="t" r="r" b="b"/>
                <a:pathLst>
                  <a:path w="1324" h="1333" extrusionOk="0">
                    <a:moveTo>
                      <a:pt x="1323" y="1142"/>
                    </a:moveTo>
                    <a:lnTo>
                      <a:pt x="1323" y="1142"/>
                    </a:lnTo>
                    <a:cubicBezTo>
                      <a:pt x="1323" y="1243"/>
                      <a:pt x="1243" y="1332"/>
                      <a:pt x="1143" y="1332"/>
                    </a:cubicBezTo>
                    <a:cubicBezTo>
                      <a:pt x="180" y="1332"/>
                      <a:pt x="180" y="1332"/>
                      <a:pt x="180" y="1332"/>
                    </a:cubicBezTo>
                    <a:cubicBezTo>
                      <a:pt x="80" y="1332"/>
                      <a:pt x="0" y="1243"/>
                      <a:pt x="0" y="1142"/>
                    </a:cubicBezTo>
                    <a:cubicBezTo>
                      <a:pt x="0" y="180"/>
                      <a:pt x="0" y="180"/>
                      <a:pt x="0" y="180"/>
                    </a:cubicBezTo>
                    <a:cubicBezTo>
                      <a:pt x="0" y="79"/>
                      <a:pt x="80" y="0"/>
                      <a:pt x="180" y="0"/>
                    </a:cubicBezTo>
                    <a:cubicBezTo>
                      <a:pt x="1143" y="0"/>
                      <a:pt x="1143" y="0"/>
                      <a:pt x="1143" y="0"/>
                    </a:cubicBezTo>
                    <a:cubicBezTo>
                      <a:pt x="1243" y="0"/>
                      <a:pt x="1323" y="79"/>
                      <a:pt x="1323" y="180"/>
                    </a:cubicBezTo>
                    <a:lnTo>
                      <a:pt x="1323" y="1142"/>
                    </a:ln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sp>
            <p:nvSpPr>
              <p:cNvPr id="169" name="Google Shape;169;p4"/>
              <p:cNvSpPr/>
              <p:nvPr/>
            </p:nvSpPr>
            <p:spPr>
              <a:xfrm>
                <a:off x="1863172" y="5318563"/>
                <a:ext cx="297772" cy="341676"/>
              </a:xfrm>
              <a:custGeom>
                <a:avLst/>
                <a:gdLst/>
                <a:ahLst/>
                <a:cxnLst/>
                <a:rect l="l" t="t" r="r" b="b"/>
                <a:pathLst>
                  <a:path w="421" h="480" extrusionOk="0">
                    <a:moveTo>
                      <a:pt x="0" y="0"/>
                    </a:moveTo>
                    <a:lnTo>
                      <a:pt x="420" y="239"/>
                    </a:lnTo>
                    <a:lnTo>
                      <a:pt x="0" y="479"/>
                    </a:lnTo>
                    <a:lnTo>
                      <a:pt x="0" y="0"/>
                    </a:lnTo>
                  </a:path>
                </a:pathLst>
              </a:custGeom>
              <a:noFill/>
              <a:ln w="9525" cap="flat" cmpd="sng">
                <a:solidFill>
                  <a:schemeClr val="lt1"/>
                </a:solidFill>
                <a:prstDash val="solid"/>
                <a:bevel/>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grpSp>
        <p:grpSp>
          <p:nvGrpSpPr>
            <p:cNvPr id="170" name="Google Shape;170;p4"/>
            <p:cNvGrpSpPr/>
            <p:nvPr/>
          </p:nvGrpSpPr>
          <p:grpSpPr>
            <a:xfrm>
              <a:off x="6858994" y="4953000"/>
              <a:ext cx="248508" cy="396875"/>
              <a:chOff x="9906125" y="2951915"/>
              <a:chExt cx="598678" cy="956061"/>
            </a:xfrm>
          </p:grpSpPr>
          <p:sp>
            <p:nvSpPr>
              <p:cNvPr id="171" name="Google Shape;171;p4"/>
              <p:cNvSpPr/>
              <p:nvPr/>
            </p:nvSpPr>
            <p:spPr>
              <a:xfrm>
                <a:off x="9921798" y="2951915"/>
                <a:ext cx="576735" cy="783659"/>
              </a:xfrm>
              <a:custGeom>
                <a:avLst/>
                <a:gdLst/>
                <a:ahLst/>
                <a:cxnLst/>
                <a:rect l="l" t="t" r="r" b="b"/>
                <a:pathLst>
                  <a:path w="813" h="1103" extrusionOk="0">
                    <a:moveTo>
                      <a:pt x="399" y="1102"/>
                    </a:moveTo>
                    <a:lnTo>
                      <a:pt x="399" y="1102"/>
                    </a:lnTo>
                    <a:cubicBezTo>
                      <a:pt x="89" y="562"/>
                      <a:pt x="89" y="562"/>
                      <a:pt x="89" y="562"/>
                    </a:cubicBezTo>
                    <a:cubicBezTo>
                      <a:pt x="0" y="390"/>
                      <a:pt x="50" y="181"/>
                      <a:pt x="210" y="80"/>
                    </a:cubicBezTo>
                    <a:cubicBezTo>
                      <a:pt x="219" y="80"/>
                      <a:pt x="219" y="80"/>
                      <a:pt x="219" y="80"/>
                    </a:cubicBezTo>
                    <a:cubicBezTo>
                      <a:pt x="331" y="0"/>
                      <a:pt x="482" y="0"/>
                      <a:pt x="591" y="80"/>
                    </a:cubicBezTo>
                    <a:cubicBezTo>
                      <a:pt x="600" y="80"/>
                      <a:pt x="600" y="80"/>
                      <a:pt x="600" y="80"/>
                    </a:cubicBezTo>
                    <a:cubicBezTo>
                      <a:pt x="762" y="181"/>
                      <a:pt x="812" y="390"/>
                      <a:pt x="721" y="562"/>
                    </a:cubicBezTo>
                    <a:lnTo>
                      <a:pt x="399" y="1102"/>
                    </a:ln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sp>
            <p:nvSpPr>
              <p:cNvPr id="172" name="Google Shape;172;p4"/>
              <p:cNvSpPr/>
              <p:nvPr/>
            </p:nvSpPr>
            <p:spPr>
              <a:xfrm>
                <a:off x="10122402" y="3136856"/>
                <a:ext cx="169259" cy="172406"/>
              </a:xfrm>
              <a:custGeom>
                <a:avLst/>
                <a:gdLst/>
                <a:ahLst/>
                <a:cxnLst/>
                <a:rect l="l" t="t" r="r" b="b"/>
                <a:pathLst>
                  <a:path w="240" h="241" extrusionOk="0">
                    <a:moveTo>
                      <a:pt x="239" y="119"/>
                    </a:moveTo>
                    <a:lnTo>
                      <a:pt x="239" y="119"/>
                    </a:lnTo>
                    <a:cubicBezTo>
                      <a:pt x="239" y="51"/>
                      <a:pt x="189" y="0"/>
                      <a:pt x="118" y="0"/>
                    </a:cubicBezTo>
                    <a:cubicBezTo>
                      <a:pt x="59" y="0"/>
                      <a:pt x="0" y="51"/>
                      <a:pt x="0" y="119"/>
                    </a:cubicBezTo>
                    <a:cubicBezTo>
                      <a:pt x="0" y="190"/>
                      <a:pt x="59" y="240"/>
                      <a:pt x="118" y="240"/>
                    </a:cubicBezTo>
                    <a:cubicBezTo>
                      <a:pt x="189" y="240"/>
                      <a:pt x="239" y="190"/>
                      <a:pt x="239" y="119"/>
                    </a:cubicBez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sp>
            <p:nvSpPr>
              <p:cNvPr id="173" name="Google Shape;173;p4"/>
              <p:cNvSpPr/>
              <p:nvPr/>
            </p:nvSpPr>
            <p:spPr>
              <a:xfrm>
                <a:off x="9906125" y="3650936"/>
                <a:ext cx="598678" cy="257040"/>
              </a:xfrm>
              <a:custGeom>
                <a:avLst/>
                <a:gdLst/>
                <a:ahLst/>
                <a:cxnLst/>
                <a:rect l="l" t="t" r="r" b="b"/>
                <a:pathLst>
                  <a:path w="842" h="362" extrusionOk="0">
                    <a:moveTo>
                      <a:pt x="490" y="0"/>
                    </a:moveTo>
                    <a:lnTo>
                      <a:pt x="490" y="0"/>
                    </a:lnTo>
                    <a:cubicBezTo>
                      <a:pt x="691" y="21"/>
                      <a:pt x="841" y="92"/>
                      <a:pt x="841" y="181"/>
                    </a:cubicBezTo>
                    <a:cubicBezTo>
                      <a:pt x="841" y="281"/>
                      <a:pt x="661" y="361"/>
                      <a:pt x="419" y="361"/>
                    </a:cubicBezTo>
                    <a:cubicBezTo>
                      <a:pt x="189" y="361"/>
                      <a:pt x="0" y="281"/>
                      <a:pt x="0" y="181"/>
                    </a:cubicBezTo>
                    <a:cubicBezTo>
                      <a:pt x="0" y="92"/>
                      <a:pt x="159" y="21"/>
                      <a:pt x="360" y="0"/>
                    </a:cubicBezTo>
                  </a:path>
                </a:pathLst>
              </a:custGeom>
              <a:no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grpSp>
        <p:sp>
          <p:nvSpPr>
            <p:cNvPr id="174" name="Google Shape;174;p4"/>
            <p:cNvSpPr txBox="1"/>
            <p:nvPr/>
          </p:nvSpPr>
          <p:spPr>
            <a:xfrm>
              <a:off x="7575709" y="4777986"/>
              <a:ext cx="2711514" cy="288092"/>
            </a:xfrm>
            <a:prstGeom prst="rect">
              <a:avLst/>
            </a:prstGeom>
            <a:noFill/>
            <a:ln>
              <a:noFill/>
            </a:ln>
          </p:spPr>
          <p:txBody>
            <a:bodyPr spcFirstLastPara="1" wrap="square" lIns="0" tIns="0" rIns="0" bIns="0" anchor="t" anchorCtr="0">
              <a:spAutoFit/>
            </a:bodyPr>
            <a:lstStyle/>
            <a:p>
              <a:pPr marL="0" marR="0" lvl="0" indent="0" algn="l" rtl="0">
                <a:lnSpc>
                  <a:spcPct val="116812"/>
                </a:lnSpc>
                <a:spcBef>
                  <a:spcPts val="0"/>
                </a:spcBef>
                <a:spcAft>
                  <a:spcPts val="0"/>
                </a:spcAft>
                <a:buNone/>
              </a:pPr>
              <a:r>
                <a:rPr lang="es-CO" sz="1600" b="1" dirty="0">
                  <a:solidFill>
                    <a:schemeClr val="lt1"/>
                  </a:solidFill>
                  <a:latin typeface="Montserrat ExtraBold"/>
                  <a:ea typeface="Montserrat ExtraBold"/>
                  <a:cs typeface="Montserrat ExtraBold"/>
                  <a:sym typeface="Montserrat ExtraBold"/>
                </a:rPr>
                <a:t>Libros Recomendados</a:t>
              </a:r>
              <a:endParaRPr sz="1600" b="1" dirty="0">
                <a:solidFill>
                  <a:schemeClr val="lt1"/>
                </a:solidFill>
                <a:latin typeface="Montserrat ExtraBold"/>
                <a:ea typeface="Montserrat ExtraBold"/>
                <a:cs typeface="Montserrat ExtraBold"/>
                <a:sym typeface="Montserrat ExtraBold"/>
              </a:endParaRPr>
            </a:p>
          </p:txBody>
        </p:sp>
        <p:grpSp>
          <p:nvGrpSpPr>
            <p:cNvPr id="175" name="Google Shape;175;p4"/>
            <p:cNvGrpSpPr/>
            <p:nvPr/>
          </p:nvGrpSpPr>
          <p:grpSpPr>
            <a:xfrm>
              <a:off x="2060168" y="3518781"/>
              <a:ext cx="364800" cy="364800"/>
              <a:chOff x="6046788" y="1766888"/>
              <a:chExt cx="550862" cy="552450"/>
            </a:xfrm>
          </p:grpSpPr>
          <p:sp>
            <p:nvSpPr>
              <p:cNvPr id="176" name="Google Shape;176;p4"/>
              <p:cNvSpPr/>
              <p:nvPr/>
            </p:nvSpPr>
            <p:spPr>
              <a:xfrm>
                <a:off x="6046788" y="1766888"/>
                <a:ext cx="550862" cy="552450"/>
              </a:xfrm>
              <a:custGeom>
                <a:avLst/>
                <a:gdLst/>
                <a:ahLst/>
                <a:cxnLst/>
                <a:rect l="l" t="t" r="r" b="b"/>
                <a:pathLst>
                  <a:path w="497" h="498" extrusionOk="0">
                    <a:moveTo>
                      <a:pt x="496" y="248"/>
                    </a:moveTo>
                    <a:lnTo>
                      <a:pt x="496" y="248"/>
                    </a:lnTo>
                    <a:cubicBezTo>
                      <a:pt x="496" y="381"/>
                      <a:pt x="380" y="497"/>
                      <a:pt x="248" y="497"/>
                    </a:cubicBezTo>
                    <a:cubicBezTo>
                      <a:pt x="116" y="497"/>
                      <a:pt x="0" y="381"/>
                      <a:pt x="0" y="248"/>
                    </a:cubicBezTo>
                    <a:cubicBezTo>
                      <a:pt x="0" y="116"/>
                      <a:pt x="116" y="0"/>
                      <a:pt x="248" y="0"/>
                    </a:cubicBezTo>
                    <a:cubicBezTo>
                      <a:pt x="380" y="0"/>
                      <a:pt x="496" y="116"/>
                      <a:pt x="496" y="248"/>
                    </a:cubicBezTo>
                  </a:path>
                </a:pathLst>
              </a:custGeom>
              <a:noFill/>
              <a:ln w="180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sp>
            <p:nvSpPr>
              <p:cNvPr id="177" name="Google Shape;177;p4"/>
              <p:cNvSpPr/>
              <p:nvPr/>
            </p:nvSpPr>
            <p:spPr>
              <a:xfrm>
                <a:off x="6157913" y="1947863"/>
                <a:ext cx="93662" cy="93662"/>
              </a:xfrm>
              <a:custGeom>
                <a:avLst/>
                <a:gdLst/>
                <a:ahLst/>
                <a:cxnLst/>
                <a:rect l="l" t="t" r="r" b="b"/>
                <a:pathLst>
                  <a:path w="84" h="83" extrusionOk="0">
                    <a:moveTo>
                      <a:pt x="83" y="33"/>
                    </a:moveTo>
                    <a:lnTo>
                      <a:pt x="83" y="33"/>
                    </a:lnTo>
                    <a:cubicBezTo>
                      <a:pt x="83" y="66"/>
                      <a:pt x="67" y="82"/>
                      <a:pt x="33" y="82"/>
                    </a:cubicBezTo>
                    <a:cubicBezTo>
                      <a:pt x="17" y="82"/>
                      <a:pt x="0" y="66"/>
                      <a:pt x="0" y="33"/>
                    </a:cubicBezTo>
                    <a:cubicBezTo>
                      <a:pt x="0" y="16"/>
                      <a:pt x="17" y="0"/>
                      <a:pt x="33" y="0"/>
                    </a:cubicBezTo>
                    <a:cubicBezTo>
                      <a:pt x="67" y="0"/>
                      <a:pt x="83" y="16"/>
                      <a:pt x="83" y="33"/>
                    </a:cubicBezTo>
                  </a:path>
                </a:pathLst>
              </a:custGeom>
              <a:noFill/>
              <a:ln w="180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sp>
            <p:nvSpPr>
              <p:cNvPr id="178" name="Google Shape;178;p4"/>
              <p:cNvSpPr/>
              <p:nvPr/>
            </p:nvSpPr>
            <p:spPr>
              <a:xfrm>
                <a:off x="6397625" y="1947863"/>
                <a:ext cx="93663" cy="93662"/>
              </a:xfrm>
              <a:custGeom>
                <a:avLst/>
                <a:gdLst/>
                <a:ahLst/>
                <a:cxnLst/>
                <a:rect l="l" t="t" r="r" b="b"/>
                <a:pathLst>
                  <a:path w="84" h="83" extrusionOk="0">
                    <a:moveTo>
                      <a:pt x="83" y="33"/>
                    </a:moveTo>
                    <a:lnTo>
                      <a:pt x="83" y="33"/>
                    </a:lnTo>
                    <a:cubicBezTo>
                      <a:pt x="83" y="66"/>
                      <a:pt x="66" y="82"/>
                      <a:pt x="50" y="82"/>
                    </a:cubicBezTo>
                    <a:cubicBezTo>
                      <a:pt x="17" y="82"/>
                      <a:pt x="0" y="66"/>
                      <a:pt x="0" y="33"/>
                    </a:cubicBezTo>
                    <a:cubicBezTo>
                      <a:pt x="0" y="16"/>
                      <a:pt x="17" y="0"/>
                      <a:pt x="50" y="0"/>
                    </a:cubicBezTo>
                    <a:cubicBezTo>
                      <a:pt x="66" y="0"/>
                      <a:pt x="83" y="16"/>
                      <a:pt x="83" y="33"/>
                    </a:cubicBezTo>
                  </a:path>
                </a:pathLst>
              </a:custGeom>
              <a:noFill/>
              <a:ln w="180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sp>
            <p:nvSpPr>
              <p:cNvPr id="179" name="Google Shape;179;p4"/>
              <p:cNvSpPr/>
              <p:nvPr/>
            </p:nvSpPr>
            <p:spPr>
              <a:xfrm>
                <a:off x="6192838" y="2154238"/>
                <a:ext cx="258762" cy="52387"/>
              </a:xfrm>
              <a:custGeom>
                <a:avLst/>
                <a:gdLst/>
                <a:ahLst/>
                <a:cxnLst/>
                <a:rect l="l" t="t" r="r" b="b"/>
                <a:pathLst>
                  <a:path w="233" h="50" extrusionOk="0">
                    <a:moveTo>
                      <a:pt x="0" y="0"/>
                    </a:moveTo>
                    <a:lnTo>
                      <a:pt x="0" y="0"/>
                    </a:lnTo>
                    <a:cubicBezTo>
                      <a:pt x="17" y="33"/>
                      <a:pt x="66" y="49"/>
                      <a:pt x="116" y="49"/>
                    </a:cubicBezTo>
                    <a:cubicBezTo>
                      <a:pt x="166" y="49"/>
                      <a:pt x="216" y="33"/>
                      <a:pt x="232" y="0"/>
                    </a:cubicBezTo>
                  </a:path>
                </a:pathLst>
              </a:custGeom>
              <a:noFill/>
              <a:ln w="18000"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Montserrat ExtraBold"/>
                  <a:ea typeface="Montserrat ExtraBold"/>
                  <a:cs typeface="Montserrat ExtraBold"/>
                  <a:sym typeface="Montserrat ExtraBold"/>
                </a:endParaRPr>
              </a:p>
            </p:txBody>
          </p:sp>
        </p:grpSp>
      </p:grpSp>
      <p:sp>
        <p:nvSpPr>
          <p:cNvPr id="180" name="Google Shape;180;p4"/>
          <p:cNvSpPr txBox="1"/>
          <p:nvPr/>
        </p:nvSpPr>
        <p:spPr>
          <a:xfrm>
            <a:off x="3291246" y="817501"/>
            <a:ext cx="7849428" cy="64633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s-CO" sz="3600" dirty="0" err="1">
                <a:solidFill>
                  <a:schemeClr val="bg1"/>
                </a:solidFill>
                <a:latin typeface="Montserrat Black"/>
                <a:ea typeface="Montserrat Black"/>
                <a:cs typeface="Montserrat Black"/>
                <a:sym typeface="Montserrat Black"/>
              </a:rPr>
              <a:t>Value</a:t>
            </a:r>
            <a:r>
              <a:rPr lang="es-CO" sz="3600" dirty="0">
                <a:solidFill>
                  <a:schemeClr val="bg1"/>
                </a:solidFill>
                <a:latin typeface="Montserrat Black"/>
                <a:ea typeface="Montserrat Black"/>
                <a:cs typeface="Montserrat Black"/>
                <a:sym typeface="Montserrat Black"/>
              </a:rPr>
              <a:t> </a:t>
            </a:r>
            <a:r>
              <a:rPr lang="es-CO" sz="3600" dirty="0" err="1">
                <a:solidFill>
                  <a:schemeClr val="bg1"/>
                </a:solidFill>
                <a:latin typeface="Montserrat Black"/>
                <a:ea typeface="Montserrat Black"/>
                <a:cs typeface="Montserrat Black"/>
                <a:sym typeface="Montserrat Black"/>
              </a:rPr>
              <a:t>Investing</a:t>
            </a:r>
            <a:endParaRPr dirty="0">
              <a:solidFill>
                <a:schemeClr val="bg1"/>
              </a:solidFill>
            </a:endParaRPr>
          </a:p>
        </p:txBody>
      </p:sp>
      <p:pic>
        <p:nvPicPr>
          <p:cNvPr id="181" name="Google Shape;181;p4"/>
          <p:cNvPicPr preferRelativeResize="0"/>
          <p:nvPr/>
        </p:nvPicPr>
        <p:blipFill rotWithShape="1">
          <a:blip r:embed="rId4">
            <a:alphaModFix/>
          </a:blip>
          <a:srcRect l="34730" t="22731" r="33077" b="20831"/>
          <a:stretch/>
        </p:blipFill>
        <p:spPr>
          <a:xfrm>
            <a:off x="10616413" y="5452916"/>
            <a:ext cx="1575587" cy="1552997"/>
          </a:xfrm>
          <a:prstGeom prst="rect">
            <a:avLst/>
          </a:prstGeom>
          <a:noFill/>
          <a:ln>
            <a:noFill/>
          </a:ln>
        </p:spPr>
      </p:pic>
      <p:pic>
        <p:nvPicPr>
          <p:cNvPr id="2" name="Marcador de contenido 8">
            <a:extLst>
              <a:ext uri="{FF2B5EF4-FFF2-40B4-BE49-F238E27FC236}">
                <a16:creationId xmlns:a16="http://schemas.microsoft.com/office/drawing/2014/main" id="{8E3F14FD-E043-7E29-2DC6-C5FA53624EDE}"/>
              </a:ext>
            </a:extLst>
          </p:cNvPr>
          <p:cNvPicPr>
            <a:picLocks noChangeAspect="1"/>
          </p:cNvPicPr>
          <p:nvPr/>
        </p:nvPicPr>
        <p:blipFill>
          <a:blip r:embed="rId5"/>
          <a:stretch>
            <a:fillRect/>
          </a:stretch>
        </p:blipFill>
        <p:spPr>
          <a:xfrm>
            <a:off x="1907869" y="5130597"/>
            <a:ext cx="2197602" cy="137422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71616"/>
        </a:solidFill>
        <a:effectLst/>
      </p:bgPr>
    </p:bg>
    <p:spTree>
      <p:nvGrpSpPr>
        <p:cNvPr id="1" name="Shape 185"/>
        <p:cNvGrpSpPr/>
        <p:nvPr/>
      </p:nvGrpSpPr>
      <p:grpSpPr>
        <a:xfrm>
          <a:off x="0" y="0"/>
          <a:ext cx="0" cy="0"/>
          <a:chOff x="0" y="0"/>
          <a:chExt cx="0" cy="0"/>
        </a:xfrm>
      </p:grpSpPr>
      <p:sp>
        <p:nvSpPr>
          <p:cNvPr id="187" name="Google Shape;187;p5"/>
          <p:cNvSpPr/>
          <p:nvPr/>
        </p:nvSpPr>
        <p:spPr>
          <a:xfrm>
            <a:off x="3962868" y="0"/>
            <a:ext cx="8229132" cy="6858000"/>
          </a:xfrm>
          <a:prstGeom prst="parallelogram">
            <a:avLst>
              <a:gd name="adj" fmla="val 17593"/>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 name="Picture 2">
            <a:extLst>
              <a:ext uri="{FF2B5EF4-FFF2-40B4-BE49-F238E27FC236}">
                <a16:creationId xmlns:a16="http://schemas.microsoft.com/office/drawing/2014/main" id="{5E039EFA-7114-0FE5-CFA6-F86E941732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6" name="Google Shape;186;p5" descr="Gratis Fotos de stock gratuitas de 1 world trade center, arquitectura, blanco y negro Foto de stock"/>
          <p:cNvPicPr preferRelativeResize="0"/>
          <p:nvPr/>
        </p:nvPicPr>
        <p:blipFill rotWithShape="1">
          <a:blip r:embed="rId4">
            <a:alphaModFix/>
          </a:blip>
          <a:srcRect/>
          <a:stretch/>
        </p:blipFill>
        <p:spPr>
          <a:xfrm>
            <a:off x="0" y="0"/>
            <a:ext cx="5148263" cy="6858000"/>
          </a:xfrm>
          <a:prstGeom prst="rect">
            <a:avLst/>
          </a:prstGeom>
          <a:noFill/>
          <a:ln>
            <a:noFill/>
          </a:ln>
        </p:spPr>
      </p:pic>
      <p:sp>
        <p:nvSpPr>
          <p:cNvPr id="188" name="Google Shape;188;p5"/>
          <p:cNvSpPr/>
          <p:nvPr/>
        </p:nvSpPr>
        <p:spPr>
          <a:xfrm>
            <a:off x="5286710" y="2374233"/>
            <a:ext cx="5892800" cy="3754834"/>
          </a:xfrm>
          <a:prstGeom prst="rect">
            <a:avLst/>
          </a:prstGeom>
          <a:noFill/>
          <a:ln>
            <a:noFill/>
          </a:ln>
        </p:spPr>
        <p:txBody>
          <a:bodyPr spcFirstLastPara="1" wrap="square" lIns="91425" tIns="45700" rIns="91425" bIns="45700" anchor="t" anchorCtr="0">
            <a:spAutoFit/>
          </a:bodyPr>
          <a:lstStyle/>
          <a:p>
            <a:pPr lvl="1" algn="ctr"/>
            <a:r>
              <a:rPr lang="es-CO" b="1" dirty="0">
                <a:solidFill>
                  <a:schemeClr val="lt1"/>
                </a:solidFill>
                <a:latin typeface="Montserrat SemiBold"/>
                <a:sym typeface="Montserrat SemiBold"/>
              </a:rPr>
              <a:t>VENTAS</a:t>
            </a:r>
          </a:p>
          <a:p>
            <a:pPr lvl="1" algn="ctr"/>
            <a:r>
              <a:rPr lang="es-CO" b="1" dirty="0">
                <a:solidFill>
                  <a:schemeClr val="lt1"/>
                </a:solidFill>
                <a:latin typeface="Montserrat SemiBold"/>
                <a:sym typeface="Montserrat SemiBold"/>
              </a:rPr>
              <a:t>-COSTO DE VENTAS</a:t>
            </a:r>
          </a:p>
          <a:p>
            <a:pPr lvl="1" algn="ctr"/>
            <a:r>
              <a:rPr lang="es-CO" b="1" dirty="0">
                <a:solidFill>
                  <a:schemeClr val="lt1"/>
                </a:solidFill>
                <a:latin typeface="Montserrat SemiBold"/>
                <a:sym typeface="Montserrat SemiBold"/>
              </a:rPr>
              <a:t>=UTILIDAD BRUTA</a:t>
            </a:r>
          </a:p>
          <a:p>
            <a:pPr lvl="1" algn="ctr"/>
            <a:r>
              <a:rPr lang="es-CO" b="1" dirty="0">
                <a:solidFill>
                  <a:schemeClr val="lt1"/>
                </a:solidFill>
                <a:latin typeface="Montserrat SemiBold"/>
                <a:sym typeface="Montserrat SemiBold"/>
              </a:rPr>
              <a:t>-GASTOS ADMINISTRATIVOS</a:t>
            </a:r>
          </a:p>
          <a:p>
            <a:pPr lvl="1" algn="ctr"/>
            <a:r>
              <a:rPr lang="es-CO" b="1" dirty="0">
                <a:solidFill>
                  <a:schemeClr val="lt1"/>
                </a:solidFill>
                <a:latin typeface="Montserrat SemiBold"/>
                <a:sym typeface="Montserrat SemiBold"/>
              </a:rPr>
              <a:t>-GASTOS DE VENTAS</a:t>
            </a:r>
          </a:p>
          <a:p>
            <a:pPr lvl="1" algn="ctr"/>
            <a:r>
              <a:rPr lang="es-CO" b="1" dirty="0">
                <a:solidFill>
                  <a:schemeClr val="lt1"/>
                </a:solidFill>
                <a:latin typeface="Montserrat SemiBold"/>
                <a:sym typeface="Montserrat SemiBold"/>
              </a:rPr>
              <a:t>= UTILIDAD OPERATIVA</a:t>
            </a:r>
          </a:p>
          <a:p>
            <a:pPr lvl="1" algn="ctr"/>
            <a:r>
              <a:rPr lang="es-CO" b="1" dirty="0">
                <a:solidFill>
                  <a:schemeClr val="lt1"/>
                </a:solidFill>
                <a:latin typeface="Montserrat SemiBold"/>
                <a:sym typeface="Montserrat SemiBold"/>
              </a:rPr>
              <a:t>+ INGRESOS FINANCIEROS</a:t>
            </a:r>
          </a:p>
          <a:p>
            <a:pPr lvl="1" algn="ctr"/>
            <a:r>
              <a:rPr lang="es-CO" b="1" dirty="0">
                <a:solidFill>
                  <a:schemeClr val="lt1"/>
                </a:solidFill>
                <a:latin typeface="Montserrat SemiBold"/>
                <a:sym typeface="Montserrat SemiBold"/>
              </a:rPr>
              <a:t>-GASTOS FINANCIEROS</a:t>
            </a:r>
          </a:p>
          <a:p>
            <a:pPr lvl="1" algn="ctr"/>
            <a:r>
              <a:rPr lang="es-CO" b="1" dirty="0">
                <a:solidFill>
                  <a:schemeClr val="lt1"/>
                </a:solidFill>
                <a:latin typeface="Montserrat SemiBold"/>
                <a:sym typeface="Montserrat SemiBold"/>
              </a:rPr>
              <a:t>=UTILIDAD ANTES DE IMPUESTOS</a:t>
            </a:r>
          </a:p>
          <a:p>
            <a:pPr lvl="1" algn="ctr"/>
            <a:r>
              <a:rPr lang="es-CO" b="1" dirty="0">
                <a:solidFill>
                  <a:schemeClr val="lt1"/>
                </a:solidFill>
                <a:latin typeface="Montserrat SemiBold"/>
                <a:sym typeface="Montserrat SemiBold"/>
              </a:rPr>
              <a:t>-IMPUESTOS A LA UTILIDAD</a:t>
            </a:r>
          </a:p>
          <a:p>
            <a:pPr lvl="1" algn="ctr"/>
            <a:r>
              <a:rPr lang="es-CO" b="1" dirty="0">
                <a:solidFill>
                  <a:schemeClr val="lt1"/>
                </a:solidFill>
                <a:latin typeface="Montserrat SemiBold"/>
                <a:sym typeface="Montserrat SemiBold"/>
              </a:rPr>
              <a:t>= UTILIDAD NETA</a:t>
            </a:r>
            <a:endParaRPr b="1" dirty="0">
              <a:solidFill>
                <a:schemeClr val="lt1"/>
              </a:solidFill>
              <a:latin typeface="Montserrat SemiBold"/>
            </a:endParaRPr>
          </a:p>
          <a:p>
            <a:pPr marL="0" marR="0" lvl="0" indent="0" algn="l" rtl="0">
              <a:spcBef>
                <a:spcPts val="0"/>
              </a:spcBef>
              <a:spcAft>
                <a:spcPts val="0"/>
              </a:spcAft>
              <a:buNone/>
            </a:pPr>
            <a:endParaRPr sz="1400" b="1" dirty="0">
              <a:solidFill>
                <a:srgbClr val="171616"/>
              </a:solidFill>
              <a:latin typeface="Montserrat SemiBold"/>
              <a:ea typeface="Montserrat SemiBold"/>
              <a:cs typeface="Montserrat SemiBold"/>
              <a:sym typeface="Montserrat SemiBold"/>
            </a:endParaRPr>
          </a:p>
          <a:p>
            <a:pPr marL="0" marR="0" lvl="0" indent="0" algn="l" rtl="0">
              <a:spcBef>
                <a:spcPts val="0"/>
              </a:spcBef>
              <a:spcAft>
                <a:spcPts val="0"/>
              </a:spcAft>
              <a:buNone/>
            </a:pPr>
            <a:r>
              <a:rPr lang="es-ES" sz="1400" b="1" dirty="0">
                <a:solidFill>
                  <a:schemeClr val="lt1"/>
                </a:solidFill>
                <a:latin typeface="Montserrat SemiBold"/>
                <a:ea typeface="Montserrat SemiBold"/>
                <a:cs typeface="Montserrat SemiBold"/>
                <a:sym typeface="Montserrat SemiBold"/>
              </a:rPr>
              <a:t>El estado de resultados indica la rentabilidad de una empresa en un período determinado. Muestra los ingresos, costos y gastos, permitiendo evaluar su eficiencia operativa y capacidad para generar ganancias. </a:t>
            </a:r>
            <a:endParaRPr sz="1400" b="1" dirty="0">
              <a:solidFill>
                <a:srgbClr val="171616"/>
              </a:solidFill>
              <a:latin typeface="Montserrat SemiBold"/>
              <a:ea typeface="Montserrat SemiBold"/>
              <a:cs typeface="Montserrat SemiBold"/>
              <a:sym typeface="Montserrat SemiBold"/>
            </a:endParaRPr>
          </a:p>
          <a:p>
            <a:pPr marL="0" marR="0" lvl="0" indent="0" algn="l" rtl="0">
              <a:spcBef>
                <a:spcPts val="0"/>
              </a:spcBef>
              <a:spcAft>
                <a:spcPts val="0"/>
              </a:spcAft>
              <a:buNone/>
            </a:pPr>
            <a:endParaRPr sz="1400" b="1" dirty="0">
              <a:solidFill>
                <a:srgbClr val="171616"/>
              </a:solidFill>
              <a:latin typeface="Montserrat SemiBold"/>
              <a:ea typeface="Montserrat SemiBold"/>
              <a:cs typeface="Montserrat SemiBold"/>
              <a:sym typeface="Montserrat SemiBold"/>
            </a:endParaRPr>
          </a:p>
        </p:txBody>
      </p:sp>
      <p:sp>
        <p:nvSpPr>
          <p:cNvPr id="189" name="Google Shape;189;p5"/>
          <p:cNvSpPr txBox="1"/>
          <p:nvPr/>
        </p:nvSpPr>
        <p:spPr>
          <a:xfrm>
            <a:off x="5286710" y="804613"/>
            <a:ext cx="6065422" cy="15696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800" b="1" i="1" dirty="0">
                <a:solidFill>
                  <a:schemeClr val="bg1"/>
                </a:solidFill>
                <a:latin typeface="Montserrat ExtraBold"/>
                <a:sym typeface="Montserrat ExtraBold"/>
              </a:rPr>
              <a:t>Estado de resultados</a:t>
            </a:r>
            <a:endParaRPr b="1" i="1" dirty="0">
              <a:solidFill>
                <a:schemeClr val="bg1"/>
              </a:solidFill>
            </a:endParaRPr>
          </a:p>
        </p:txBody>
      </p:sp>
      <p:pic>
        <p:nvPicPr>
          <p:cNvPr id="190" name="Google Shape;190;p5"/>
          <p:cNvPicPr preferRelativeResize="0"/>
          <p:nvPr/>
        </p:nvPicPr>
        <p:blipFill rotWithShape="1">
          <a:blip r:embed="rId5">
            <a:alphaModFix/>
          </a:blip>
          <a:srcRect l="34730" t="22731" r="33077" b="20831"/>
          <a:stretch/>
        </p:blipFill>
        <p:spPr>
          <a:xfrm>
            <a:off x="10616413" y="5452916"/>
            <a:ext cx="1575587" cy="155299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5DCB7251-CCAD-DEBB-710D-F6ECBFDBFB43}"/>
            </a:ext>
          </a:extLst>
        </p:cNvPr>
        <p:cNvGrpSpPr/>
        <p:nvPr/>
      </p:nvGrpSpPr>
      <p:grpSpPr>
        <a:xfrm>
          <a:off x="0" y="0"/>
          <a:ext cx="0" cy="0"/>
          <a:chOff x="0" y="0"/>
          <a:chExt cx="0" cy="0"/>
        </a:xfrm>
      </p:grpSpPr>
      <p:sp>
        <p:nvSpPr>
          <p:cNvPr id="187" name="Google Shape;187;p5">
            <a:extLst>
              <a:ext uri="{FF2B5EF4-FFF2-40B4-BE49-F238E27FC236}">
                <a16:creationId xmlns:a16="http://schemas.microsoft.com/office/drawing/2014/main" id="{D3F5B9C5-184B-C287-063B-3C30B788DBBA}"/>
              </a:ext>
            </a:extLst>
          </p:cNvPr>
          <p:cNvSpPr/>
          <p:nvPr/>
        </p:nvSpPr>
        <p:spPr>
          <a:xfrm>
            <a:off x="3962868" y="0"/>
            <a:ext cx="8229132" cy="6858000"/>
          </a:xfrm>
          <a:prstGeom prst="parallelogram">
            <a:avLst>
              <a:gd name="adj" fmla="val 17593"/>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pic>
        <p:nvPicPr>
          <p:cNvPr id="4" name="Picture 2">
            <a:extLst>
              <a:ext uri="{FF2B5EF4-FFF2-40B4-BE49-F238E27FC236}">
                <a16:creationId xmlns:a16="http://schemas.microsoft.com/office/drawing/2014/main" id="{56A3D2D1-9172-B513-A7C0-3BA67B60D7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6" name="Google Shape;186;p5" descr="Gratis Fotos de stock gratuitas de 1 world trade center, arquitectura, blanco y negro Foto de stock">
            <a:extLst>
              <a:ext uri="{FF2B5EF4-FFF2-40B4-BE49-F238E27FC236}">
                <a16:creationId xmlns:a16="http://schemas.microsoft.com/office/drawing/2014/main" id="{97A19562-0695-10C4-7207-9F51DCF60CA5}"/>
              </a:ext>
            </a:extLst>
          </p:cNvPr>
          <p:cNvPicPr preferRelativeResize="0"/>
          <p:nvPr/>
        </p:nvPicPr>
        <p:blipFill rotWithShape="1">
          <a:blip r:embed="rId4">
            <a:alphaModFix/>
          </a:blip>
          <a:srcRect/>
          <a:stretch/>
        </p:blipFill>
        <p:spPr>
          <a:xfrm>
            <a:off x="0" y="0"/>
            <a:ext cx="5148263" cy="6858000"/>
          </a:xfrm>
          <a:prstGeom prst="rect">
            <a:avLst/>
          </a:prstGeom>
          <a:noFill/>
          <a:ln>
            <a:noFill/>
          </a:ln>
        </p:spPr>
      </p:pic>
      <p:sp>
        <p:nvSpPr>
          <p:cNvPr id="188" name="Google Shape;188;p5">
            <a:extLst>
              <a:ext uri="{FF2B5EF4-FFF2-40B4-BE49-F238E27FC236}">
                <a16:creationId xmlns:a16="http://schemas.microsoft.com/office/drawing/2014/main" id="{784B767E-21D8-75AB-C0F9-871E202F2833}"/>
              </a:ext>
            </a:extLst>
          </p:cNvPr>
          <p:cNvSpPr/>
          <p:nvPr/>
        </p:nvSpPr>
        <p:spPr>
          <a:xfrm>
            <a:off x="5148263" y="2124871"/>
            <a:ext cx="2964878" cy="2631449"/>
          </a:xfrm>
          <a:prstGeom prst="rect">
            <a:avLst/>
          </a:prstGeom>
          <a:noFill/>
          <a:ln>
            <a:noFill/>
          </a:ln>
        </p:spPr>
        <p:txBody>
          <a:bodyPr spcFirstLastPara="1" wrap="square" lIns="91425" tIns="45700" rIns="91425" bIns="45700" anchor="t" anchorCtr="0">
            <a:spAutoFit/>
          </a:bodyPr>
          <a:lstStyle/>
          <a:p>
            <a:pPr lvl="1"/>
            <a:r>
              <a:rPr lang="es-CO" sz="1100" dirty="0">
                <a:solidFill>
                  <a:schemeClr val="lt1"/>
                </a:solidFill>
                <a:latin typeface="Montserrat SemiBold"/>
                <a:sym typeface="Montserrat SemiBold"/>
              </a:rPr>
              <a:t>ACTIVOS (Lo que la empresa posee):</a:t>
            </a:r>
          </a:p>
          <a:p>
            <a:pPr lvl="1"/>
            <a:r>
              <a:rPr lang="es-ES" sz="1100" dirty="0">
                <a:solidFill>
                  <a:schemeClr val="lt1"/>
                </a:solidFill>
                <a:latin typeface="Montserrat SemiBold"/>
              </a:rPr>
              <a:t>Activos Corrientes (corto plazo, &lt;1 año)</a:t>
            </a:r>
          </a:p>
          <a:p>
            <a:pPr marL="285750" lvl="1" indent="-285750">
              <a:buFont typeface="Arial" panose="020B0604020202020204" pitchFamily="34" charset="0"/>
              <a:buChar char="•"/>
            </a:pPr>
            <a:r>
              <a:rPr lang="es-ES" sz="1100" dirty="0">
                <a:solidFill>
                  <a:schemeClr val="lt1"/>
                </a:solidFill>
                <a:latin typeface="Montserrat SemiBold"/>
              </a:rPr>
              <a:t>Efectivo y equivalentes</a:t>
            </a:r>
          </a:p>
          <a:p>
            <a:pPr marL="285750" lvl="1" indent="-285750">
              <a:buFont typeface="Arial" panose="020B0604020202020204" pitchFamily="34" charset="0"/>
              <a:buChar char="•"/>
            </a:pPr>
            <a:r>
              <a:rPr lang="es-ES" sz="1100" dirty="0">
                <a:solidFill>
                  <a:schemeClr val="lt1"/>
                </a:solidFill>
                <a:latin typeface="Montserrat SemiBold"/>
              </a:rPr>
              <a:t>Cuentas por cobrar</a:t>
            </a:r>
          </a:p>
          <a:p>
            <a:pPr marL="285750" lvl="1" indent="-285750">
              <a:buFont typeface="Arial" panose="020B0604020202020204" pitchFamily="34" charset="0"/>
              <a:buChar char="•"/>
            </a:pPr>
            <a:r>
              <a:rPr lang="es-ES" sz="1100" dirty="0">
                <a:solidFill>
                  <a:schemeClr val="lt1"/>
                </a:solidFill>
                <a:latin typeface="Montserrat SemiBold"/>
              </a:rPr>
              <a:t>Inventarios</a:t>
            </a:r>
          </a:p>
          <a:p>
            <a:pPr marL="285750" lvl="1" indent="-285750">
              <a:buFont typeface="Arial" panose="020B0604020202020204" pitchFamily="34" charset="0"/>
              <a:buChar char="•"/>
            </a:pPr>
            <a:r>
              <a:rPr lang="es-ES" sz="1100" dirty="0">
                <a:solidFill>
                  <a:schemeClr val="lt1"/>
                </a:solidFill>
                <a:latin typeface="Montserrat SemiBold"/>
              </a:rPr>
              <a:t>Otros </a:t>
            </a:r>
          </a:p>
          <a:p>
            <a:pPr lvl="1"/>
            <a:r>
              <a:rPr lang="es-ES" sz="1100" dirty="0">
                <a:solidFill>
                  <a:schemeClr val="lt1"/>
                </a:solidFill>
                <a:latin typeface="Montserrat SemiBold"/>
              </a:rPr>
              <a:t>activos corrientes</a:t>
            </a:r>
          </a:p>
          <a:p>
            <a:pPr lvl="1"/>
            <a:endParaRPr lang="es-ES" sz="1100" dirty="0">
              <a:solidFill>
                <a:schemeClr val="lt1"/>
              </a:solidFill>
              <a:latin typeface="Montserrat SemiBold"/>
            </a:endParaRPr>
          </a:p>
          <a:p>
            <a:pPr lvl="1"/>
            <a:r>
              <a:rPr lang="es-ES" sz="1100" dirty="0">
                <a:solidFill>
                  <a:schemeClr val="lt1"/>
                </a:solidFill>
                <a:latin typeface="Montserrat SemiBold"/>
              </a:rPr>
              <a:t>Activos No Corrientes (largo plazo, &gt;1 año)</a:t>
            </a:r>
          </a:p>
          <a:p>
            <a:pPr marL="285750" lvl="1" indent="-285750">
              <a:buFont typeface="Arial" panose="020B0604020202020204" pitchFamily="34" charset="0"/>
              <a:buChar char="•"/>
            </a:pPr>
            <a:r>
              <a:rPr lang="es-ES" sz="1100" dirty="0">
                <a:solidFill>
                  <a:schemeClr val="lt1"/>
                </a:solidFill>
                <a:latin typeface="Montserrat SemiBold"/>
              </a:rPr>
              <a:t>Propiedad, planta y equipo (PPE)</a:t>
            </a:r>
          </a:p>
          <a:p>
            <a:pPr marL="285750" lvl="1" indent="-285750">
              <a:buFont typeface="Arial" panose="020B0604020202020204" pitchFamily="34" charset="0"/>
              <a:buChar char="•"/>
            </a:pPr>
            <a:r>
              <a:rPr lang="es-ES" sz="1100" dirty="0">
                <a:solidFill>
                  <a:schemeClr val="lt1"/>
                </a:solidFill>
                <a:latin typeface="Montserrat SemiBold"/>
              </a:rPr>
              <a:t>Activos intangibles (patentes, marcas)</a:t>
            </a:r>
          </a:p>
          <a:p>
            <a:pPr marL="285750" lvl="1" indent="-285750">
              <a:buFont typeface="Arial" panose="020B0604020202020204" pitchFamily="34" charset="0"/>
              <a:buChar char="•"/>
            </a:pPr>
            <a:r>
              <a:rPr lang="es-ES" sz="1100" dirty="0">
                <a:solidFill>
                  <a:schemeClr val="lt1"/>
                </a:solidFill>
                <a:latin typeface="Montserrat SemiBold"/>
              </a:rPr>
              <a:t>Inversiones a largo plazo</a:t>
            </a:r>
            <a:endParaRPr sz="1100" dirty="0">
              <a:solidFill>
                <a:schemeClr val="lt1"/>
              </a:solidFill>
              <a:latin typeface="Montserrat SemiBold"/>
            </a:endParaRPr>
          </a:p>
          <a:p>
            <a:pPr marL="0" marR="0" lvl="0" indent="0" rtl="0">
              <a:spcBef>
                <a:spcPts val="0"/>
              </a:spcBef>
              <a:spcAft>
                <a:spcPts val="0"/>
              </a:spcAft>
              <a:buNone/>
            </a:pPr>
            <a:endParaRPr sz="1100" b="1" dirty="0">
              <a:solidFill>
                <a:srgbClr val="171616"/>
              </a:solidFill>
              <a:latin typeface="Montserrat SemiBold"/>
              <a:ea typeface="Montserrat SemiBold"/>
              <a:cs typeface="Montserrat SemiBold"/>
              <a:sym typeface="Montserrat SemiBold"/>
            </a:endParaRPr>
          </a:p>
        </p:txBody>
      </p:sp>
      <p:sp>
        <p:nvSpPr>
          <p:cNvPr id="189" name="Google Shape;189;p5">
            <a:extLst>
              <a:ext uri="{FF2B5EF4-FFF2-40B4-BE49-F238E27FC236}">
                <a16:creationId xmlns:a16="http://schemas.microsoft.com/office/drawing/2014/main" id="{10131239-E8BB-25AC-1065-6E16A4332667}"/>
              </a:ext>
            </a:extLst>
          </p:cNvPr>
          <p:cNvSpPr txBox="1"/>
          <p:nvPr/>
        </p:nvSpPr>
        <p:spPr>
          <a:xfrm>
            <a:off x="5080430" y="869259"/>
            <a:ext cx="6065422" cy="83095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800" b="1" i="1" dirty="0">
                <a:solidFill>
                  <a:schemeClr val="bg1"/>
                </a:solidFill>
                <a:latin typeface="Montserrat ExtraBold"/>
                <a:sym typeface="Montserrat ExtraBold"/>
              </a:rPr>
              <a:t>Balance General</a:t>
            </a:r>
            <a:endParaRPr b="1" i="1" dirty="0">
              <a:solidFill>
                <a:schemeClr val="bg1"/>
              </a:solidFill>
            </a:endParaRPr>
          </a:p>
        </p:txBody>
      </p:sp>
      <p:pic>
        <p:nvPicPr>
          <p:cNvPr id="190" name="Google Shape;190;p5">
            <a:extLst>
              <a:ext uri="{FF2B5EF4-FFF2-40B4-BE49-F238E27FC236}">
                <a16:creationId xmlns:a16="http://schemas.microsoft.com/office/drawing/2014/main" id="{F6FF3DC1-D7AD-C5C8-F327-4C63CD674D90}"/>
              </a:ext>
            </a:extLst>
          </p:cNvPr>
          <p:cNvPicPr preferRelativeResize="0"/>
          <p:nvPr/>
        </p:nvPicPr>
        <p:blipFill rotWithShape="1">
          <a:blip r:embed="rId5">
            <a:alphaModFix/>
          </a:blip>
          <a:srcRect l="34730" t="22731" r="33077" b="20831"/>
          <a:stretch/>
        </p:blipFill>
        <p:spPr>
          <a:xfrm>
            <a:off x="10616413" y="5452916"/>
            <a:ext cx="1575587" cy="1552997"/>
          </a:xfrm>
          <a:prstGeom prst="rect">
            <a:avLst/>
          </a:prstGeom>
          <a:noFill/>
          <a:ln>
            <a:noFill/>
          </a:ln>
        </p:spPr>
      </p:pic>
      <p:sp>
        <p:nvSpPr>
          <p:cNvPr id="2" name="Google Shape;188;p5">
            <a:extLst>
              <a:ext uri="{FF2B5EF4-FFF2-40B4-BE49-F238E27FC236}">
                <a16:creationId xmlns:a16="http://schemas.microsoft.com/office/drawing/2014/main" id="{635316D1-4CB3-716F-639E-D109A87C7367}"/>
              </a:ext>
            </a:extLst>
          </p:cNvPr>
          <p:cNvSpPr/>
          <p:nvPr/>
        </p:nvSpPr>
        <p:spPr>
          <a:xfrm>
            <a:off x="8327670" y="2143313"/>
            <a:ext cx="2806700" cy="2123618"/>
          </a:xfrm>
          <a:prstGeom prst="rect">
            <a:avLst/>
          </a:prstGeom>
          <a:noFill/>
          <a:ln>
            <a:noFill/>
          </a:ln>
        </p:spPr>
        <p:txBody>
          <a:bodyPr spcFirstLastPara="1" wrap="square" lIns="91425" tIns="45700" rIns="91425" bIns="45700" anchor="t" anchorCtr="0">
            <a:spAutoFit/>
          </a:bodyPr>
          <a:lstStyle/>
          <a:p>
            <a:pPr lvl="1"/>
            <a:r>
              <a:rPr lang="es-CO" sz="1100" dirty="0">
                <a:solidFill>
                  <a:schemeClr val="lt1"/>
                </a:solidFill>
                <a:latin typeface="Montserrat SemiBold"/>
                <a:sym typeface="Montserrat SemiBold"/>
              </a:rPr>
              <a:t>PASIVOS (Lo que la empresa DEBE):</a:t>
            </a:r>
          </a:p>
          <a:p>
            <a:pPr lvl="1"/>
            <a:r>
              <a:rPr lang="es-ES" sz="1100" dirty="0">
                <a:solidFill>
                  <a:schemeClr val="lt1"/>
                </a:solidFill>
                <a:latin typeface="Montserrat SemiBold"/>
              </a:rPr>
              <a:t>Pasivos Corrientes (corto plazo, &lt;1 año)</a:t>
            </a:r>
          </a:p>
          <a:p>
            <a:pPr marL="285750" lvl="1" indent="-285750">
              <a:buFont typeface="Arial" panose="020B0604020202020204" pitchFamily="34" charset="0"/>
              <a:buChar char="•"/>
            </a:pPr>
            <a:r>
              <a:rPr lang="es-ES" sz="1100" dirty="0">
                <a:solidFill>
                  <a:schemeClr val="lt1"/>
                </a:solidFill>
                <a:latin typeface="Montserrat SemiBold"/>
              </a:rPr>
              <a:t>Cuentas por pagar</a:t>
            </a:r>
          </a:p>
          <a:p>
            <a:pPr marL="285750" lvl="1" indent="-285750">
              <a:buFont typeface="Arial" panose="020B0604020202020204" pitchFamily="34" charset="0"/>
              <a:buChar char="•"/>
            </a:pPr>
            <a:r>
              <a:rPr lang="es-ES" sz="1100" dirty="0">
                <a:solidFill>
                  <a:schemeClr val="lt1"/>
                </a:solidFill>
                <a:latin typeface="Montserrat SemiBold"/>
              </a:rPr>
              <a:t>Deuda a corto plazo</a:t>
            </a:r>
          </a:p>
          <a:p>
            <a:pPr marL="285750" lvl="1" indent="-285750">
              <a:buFont typeface="Arial" panose="020B0604020202020204" pitchFamily="34" charset="0"/>
              <a:buChar char="•"/>
            </a:pPr>
            <a:r>
              <a:rPr lang="es-ES" sz="1100" dirty="0">
                <a:solidFill>
                  <a:schemeClr val="lt1"/>
                </a:solidFill>
                <a:latin typeface="Montserrat SemiBold"/>
              </a:rPr>
              <a:t>Obligaciones fiscales</a:t>
            </a:r>
          </a:p>
          <a:p>
            <a:pPr lvl="1"/>
            <a:endParaRPr lang="es-ES" sz="1100" dirty="0">
              <a:solidFill>
                <a:schemeClr val="lt1"/>
              </a:solidFill>
              <a:latin typeface="Montserrat SemiBold"/>
            </a:endParaRPr>
          </a:p>
          <a:p>
            <a:pPr lvl="1"/>
            <a:r>
              <a:rPr lang="es-ES" sz="1100" dirty="0">
                <a:solidFill>
                  <a:schemeClr val="lt1"/>
                </a:solidFill>
                <a:latin typeface="Montserrat SemiBold"/>
              </a:rPr>
              <a:t>Pasivos No Corrientes (largo plazo, &gt;1 año)</a:t>
            </a:r>
          </a:p>
          <a:p>
            <a:pPr marL="285750" lvl="1" indent="-285750">
              <a:buFont typeface="Arial" panose="020B0604020202020204" pitchFamily="34" charset="0"/>
              <a:buChar char="•"/>
            </a:pPr>
            <a:r>
              <a:rPr lang="es-ES" sz="1100" dirty="0">
                <a:solidFill>
                  <a:schemeClr val="lt1"/>
                </a:solidFill>
                <a:latin typeface="Montserrat SemiBold"/>
              </a:rPr>
              <a:t>Deudas de largo plazo</a:t>
            </a:r>
          </a:p>
          <a:p>
            <a:pPr marL="285750" lvl="1" indent="-285750">
              <a:buFont typeface="Arial" panose="020B0604020202020204" pitchFamily="34" charset="0"/>
              <a:buChar char="•"/>
            </a:pPr>
            <a:r>
              <a:rPr lang="es-ES" sz="1100" dirty="0">
                <a:solidFill>
                  <a:schemeClr val="lt1"/>
                </a:solidFill>
                <a:latin typeface="Montserrat SemiBold"/>
              </a:rPr>
              <a:t>Provisiones y obligaciones</a:t>
            </a:r>
            <a:endParaRPr sz="1100" dirty="0">
              <a:solidFill>
                <a:schemeClr val="lt1"/>
              </a:solidFill>
              <a:latin typeface="Montserrat SemiBold"/>
            </a:endParaRPr>
          </a:p>
          <a:p>
            <a:pPr marL="0" marR="0" lvl="0" indent="0" rtl="0">
              <a:spcBef>
                <a:spcPts val="0"/>
              </a:spcBef>
              <a:spcAft>
                <a:spcPts val="0"/>
              </a:spcAft>
              <a:buNone/>
            </a:pPr>
            <a:endParaRPr sz="1100" b="1" dirty="0">
              <a:solidFill>
                <a:srgbClr val="171616"/>
              </a:solidFill>
              <a:latin typeface="Montserrat SemiBold"/>
              <a:ea typeface="Montserrat SemiBold"/>
              <a:cs typeface="Montserrat SemiBold"/>
              <a:sym typeface="Montserrat SemiBold"/>
            </a:endParaRPr>
          </a:p>
        </p:txBody>
      </p:sp>
      <p:sp>
        <p:nvSpPr>
          <p:cNvPr id="3" name="Google Shape;188;p5">
            <a:extLst>
              <a:ext uri="{FF2B5EF4-FFF2-40B4-BE49-F238E27FC236}">
                <a16:creationId xmlns:a16="http://schemas.microsoft.com/office/drawing/2014/main" id="{BB42AC1F-AD8E-6903-757E-59AF2E1E83DF}"/>
              </a:ext>
            </a:extLst>
          </p:cNvPr>
          <p:cNvSpPr/>
          <p:nvPr/>
        </p:nvSpPr>
        <p:spPr>
          <a:xfrm>
            <a:off x="5232399" y="4942074"/>
            <a:ext cx="2552707" cy="1107955"/>
          </a:xfrm>
          <a:prstGeom prst="rect">
            <a:avLst/>
          </a:prstGeom>
          <a:noFill/>
          <a:ln>
            <a:noFill/>
          </a:ln>
        </p:spPr>
        <p:txBody>
          <a:bodyPr spcFirstLastPara="1" wrap="square" lIns="91425" tIns="45700" rIns="91425" bIns="45700" anchor="t" anchorCtr="0">
            <a:spAutoFit/>
          </a:bodyPr>
          <a:lstStyle/>
          <a:p>
            <a:pPr lvl="1"/>
            <a:r>
              <a:rPr lang="es-CO" sz="1100" dirty="0">
                <a:solidFill>
                  <a:schemeClr val="lt1"/>
                </a:solidFill>
                <a:latin typeface="Montserrat SemiBold"/>
                <a:sym typeface="Montserrat SemiBold"/>
              </a:rPr>
              <a:t>PATRIMONIO (Capital de accionistas)</a:t>
            </a:r>
            <a:endParaRPr lang="es-ES" sz="1100" dirty="0">
              <a:solidFill>
                <a:schemeClr val="lt1"/>
              </a:solidFill>
              <a:latin typeface="Montserrat SemiBold"/>
            </a:endParaRPr>
          </a:p>
          <a:p>
            <a:pPr marL="285750" lvl="1" indent="-285750">
              <a:buFont typeface="Arial" panose="020B0604020202020204" pitchFamily="34" charset="0"/>
              <a:buChar char="•"/>
            </a:pPr>
            <a:r>
              <a:rPr lang="es-ES" sz="1100" dirty="0">
                <a:solidFill>
                  <a:schemeClr val="lt1"/>
                </a:solidFill>
                <a:latin typeface="Montserrat SemiBold"/>
              </a:rPr>
              <a:t>Capital Social</a:t>
            </a:r>
          </a:p>
          <a:p>
            <a:pPr marL="285750" lvl="1" indent="-285750">
              <a:buFont typeface="Arial" panose="020B0604020202020204" pitchFamily="34" charset="0"/>
              <a:buChar char="•"/>
            </a:pPr>
            <a:r>
              <a:rPr lang="es-ES" sz="1100" dirty="0">
                <a:solidFill>
                  <a:schemeClr val="lt1"/>
                </a:solidFill>
                <a:latin typeface="Montserrat SemiBold"/>
              </a:rPr>
              <a:t>Utilidades retenidas</a:t>
            </a:r>
          </a:p>
          <a:p>
            <a:pPr marL="285750" lvl="1" indent="-285750">
              <a:buFont typeface="Arial" panose="020B0604020202020204" pitchFamily="34" charset="0"/>
              <a:buChar char="•"/>
            </a:pPr>
            <a:r>
              <a:rPr lang="es-ES" sz="1100" dirty="0">
                <a:solidFill>
                  <a:schemeClr val="lt1"/>
                </a:solidFill>
                <a:latin typeface="Montserrat SemiBold"/>
              </a:rPr>
              <a:t>Otras reservas</a:t>
            </a:r>
          </a:p>
          <a:p>
            <a:pPr marL="0" marR="0" lvl="0" indent="0" rtl="0">
              <a:spcBef>
                <a:spcPts val="0"/>
              </a:spcBef>
              <a:spcAft>
                <a:spcPts val="0"/>
              </a:spcAft>
              <a:buNone/>
            </a:pPr>
            <a:endParaRPr sz="1100" b="1" dirty="0">
              <a:solidFill>
                <a:srgbClr val="171616"/>
              </a:solidFill>
              <a:latin typeface="Montserrat SemiBold"/>
              <a:ea typeface="Montserrat SemiBold"/>
              <a:cs typeface="Montserrat SemiBold"/>
              <a:sym typeface="Montserrat SemiBold"/>
            </a:endParaRPr>
          </a:p>
        </p:txBody>
      </p:sp>
      <p:sp>
        <p:nvSpPr>
          <p:cNvPr id="5" name="CuadroTexto 4">
            <a:extLst>
              <a:ext uri="{FF2B5EF4-FFF2-40B4-BE49-F238E27FC236}">
                <a16:creationId xmlns:a16="http://schemas.microsoft.com/office/drawing/2014/main" id="{BDC25E9E-F2F0-B3BB-2689-C90AF8BD7A06}"/>
              </a:ext>
            </a:extLst>
          </p:cNvPr>
          <p:cNvSpPr txBox="1"/>
          <p:nvPr/>
        </p:nvSpPr>
        <p:spPr>
          <a:xfrm>
            <a:off x="7629615" y="4898918"/>
            <a:ext cx="3504755" cy="1107996"/>
          </a:xfrm>
          <a:prstGeom prst="rect">
            <a:avLst/>
          </a:prstGeom>
          <a:noFill/>
        </p:spPr>
        <p:txBody>
          <a:bodyPr wrap="square">
            <a:spAutoFit/>
          </a:bodyPr>
          <a:lstStyle/>
          <a:p>
            <a:pPr marL="0" marR="0" lvl="0" indent="0" algn="l" rtl="0">
              <a:spcBef>
                <a:spcPts val="0"/>
              </a:spcBef>
              <a:spcAft>
                <a:spcPts val="0"/>
              </a:spcAft>
              <a:buNone/>
            </a:pPr>
            <a:r>
              <a:rPr lang="es-ES" sz="1100" dirty="0">
                <a:solidFill>
                  <a:schemeClr val="lt1"/>
                </a:solidFill>
                <a:latin typeface="Montserrat SemiBold"/>
                <a:ea typeface="Montserrat SemiBold"/>
                <a:cs typeface="Montserrat SemiBold"/>
                <a:sym typeface="Montserrat SemiBold"/>
              </a:rPr>
              <a:t>El balance general muestra la situación financiera de una empresa en un momento específico, reflejando lo que posee (activos), lo que debe (pasivos) y el capital de los accionistas (patrimonio neto). Indica su liquidez, solvencia y estructura financiera.</a:t>
            </a:r>
            <a:endParaRPr lang="es-ES" sz="1100" dirty="0">
              <a:solidFill>
                <a:srgbClr val="171616"/>
              </a:solidFill>
              <a:latin typeface="Montserrat SemiBold"/>
              <a:ea typeface="Montserrat SemiBold"/>
              <a:cs typeface="Montserrat SemiBold"/>
              <a:sym typeface="Montserrat SemiBold"/>
            </a:endParaRPr>
          </a:p>
        </p:txBody>
      </p:sp>
    </p:spTree>
    <p:extLst>
      <p:ext uri="{BB962C8B-B14F-4D97-AF65-F5344CB8AC3E}">
        <p14:creationId xmlns:p14="http://schemas.microsoft.com/office/powerpoint/2010/main" val="1940748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6" descr="Gratis Foto De Primer Plano Del Monitor Foto de stock"/>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 name="Picture 2">
            <a:extLst>
              <a:ext uri="{FF2B5EF4-FFF2-40B4-BE49-F238E27FC236}">
                <a16:creationId xmlns:a16="http://schemas.microsoft.com/office/drawing/2014/main" id="{02125E41-D0D6-6BC4-49C6-D1D24E8C98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96" name="Google Shape;196;p6"/>
          <p:cNvSpPr/>
          <p:nvPr/>
        </p:nvSpPr>
        <p:spPr>
          <a:xfrm>
            <a:off x="3933921" y="0"/>
            <a:ext cx="9645445" cy="6858000"/>
          </a:xfrm>
          <a:prstGeom prst="parallelogram">
            <a:avLst>
              <a:gd name="adj" fmla="val 25000"/>
            </a:avLst>
          </a:prstGeom>
          <a:solidFill>
            <a:srgbClr val="181717">
              <a:alpha val="77647"/>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6"/>
          <p:cNvSpPr txBox="1"/>
          <p:nvPr/>
        </p:nvSpPr>
        <p:spPr>
          <a:xfrm>
            <a:off x="5395149" y="2030680"/>
            <a:ext cx="6008576" cy="39702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2800" b="1" dirty="0">
                <a:solidFill>
                  <a:srgbClr val="FFC000"/>
                </a:solidFill>
                <a:latin typeface="Montserrat ExtraBold"/>
                <a:ea typeface="Montserrat ExtraBold"/>
                <a:cs typeface="Montserrat ExtraBold"/>
                <a:sym typeface="Montserrat ExtraBold"/>
              </a:rPr>
              <a:t>Indicadores Financieros:</a:t>
            </a:r>
            <a:endParaRPr dirty="0"/>
          </a:p>
          <a:p>
            <a:pPr marL="0" marR="0" lvl="0" indent="0" algn="l" rtl="0">
              <a:spcBef>
                <a:spcPts val="0"/>
              </a:spcBef>
              <a:spcAft>
                <a:spcPts val="0"/>
              </a:spcAft>
              <a:buNone/>
            </a:pPr>
            <a:r>
              <a:rPr lang="es-CO" sz="1400" b="1" dirty="0">
                <a:solidFill>
                  <a:srgbClr val="FFC000"/>
                </a:solidFill>
                <a:latin typeface="Montserrat SemiBold"/>
                <a:ea typeface="Montserrat SemiBold"/>
                <a:cs typeface="Montserrat SemiBold"/>
                <a:sym typeface="Montserrat SemiBold"/>
              </a:rPr>
              <a:t>Principalmente se dividen en 4:</a:t>
            </a:r>
            <a:endParaRPr dirty="0"/>
          </a:p>
          <a:p>
            <a:pPr marL="0" marR="0" lvl="0" indent="0" algn="l" rtl="0">
              <a:spcBef>
                <a:spcPts val="0"/>
              </a:spcBef>
              <a:spcAft>
                <a:spcPts val="0"/>
              </a:spcAft>
              <a:buNone/>
            </a:pPr>
            <a:endParaRPr sz="1400" b="1" dirty="0">
              <a:solidFill>
                <a:srgbClr val="FFC000"/>
              </a:solidFill>
              <a:latin typeface="Montserrat SemiBold"/>
              <a:ea typeface="Montserrat SemiBold"/>
              <a:cs typeface="Montserrat SemiBold"/>
              <a:sym typeface="Montserrat SemiBold"/>
            </a:endParaRPr>
          </a:p>
          <a:p>
            <a:pPr marL="285750" marR="0" lvl="0" indent="-285750" algn="l" rtl="0">
              <a:spcBef>
                <a:spcPts val="0"/>
              </a:spcBef>
              <a:spcAft>
                <a:spcPts val="0"/>
              </a:spcAft>
              <a:buFont typeface="Arial" panose="020B0604020202020204" pitchFamily="34" charset="0"/>
              <a:buChar char="•"/>
            </a:pPr>
            <a:r>
              <a:rPr lang="es-CO" sz="1400" b="1" u="sng" dirty="0">
                <a:solidFill>
                  <a:schemeClr val="bg1"/>
                </a:solidFill>
                <a:latin typeface="Montserrat SemiBold"/>
                <a:ea typeface="Montserrat SemiBold"/>
                <a:cs typeface="Montserrat SemiBold"/>
                <a:sym typeface="Montserrat SemiBold"/>
              </a:rPr>
              <a:t>Indicadores de Liquidez: </a:t>
            </a:r>
          </a:p>
          <a:p>
            <a:pPr marR="0" lvl="0" algn="l" rtl="0">
              <a:spcBef>
                <a:spcPts val="0"/>
              </a:spcBef>
              <a:spcAft>
                <a:spcPts val="0"/>
              </a:spcAft>
            </a:pPr>
            <a:r>
              <a:rPr lang="es-ES" sz="1400" dirty="0">
                <a:solidFill>
                  <a:schemeClr val="bg1"/>
                </a:solidFill>
                <a:latin typeface="Montserrat SemiBold"/>
                <a:ea typeface="Montserrat SemiBold"/>
                <a:cs typeface="Montserrat SemiBold"/>
                <a:sym typeface="Montserrat SemiBold"/>
              </a:rPr>
              <a:t>Miden la capacidad de la empresa para cubrir sus obligaciones.</a:t>
            </a:r>
            <a:endParaRPr lang="es-CO" dirty="0">
              <a:solidFill>
                <a:schemeClr val="bg1"/>
              </a:solidFill>
              <a:latin typeface="Montserrat SemiBold"/>
              <a:ea typeface="Montserrat SemiBold"/>
              <a:cs typeface="Montserrat SemiBold"/>
              <a:sym typeface="Montserrat SemiBold"/>
            </a:endParaRPr>
          </a:p>
          <a:p>
            <a:pPr marL="285750" marR="0" lvl="0" indent="-285750" algn="l" rtl="0">
              <a:spcBef>
                <a:spcPts val="0"/>
              </a:spcBef>
              <a:spcAft>
                <a:spcPts val="0"/>
              </a:spcAft>
              <a:buFont typeface="Arial" panose="020B0604020202020204" pitchFamily="34" charset="0"/>
              <a:buChar char="•"/>
            </a:pPr>
            <a:endParaRPr lang="es-CO" b="1" dirty="0">
              <a:solidFill>
                <a:schemeClr val="bg1"/>
              </a:solidFill>
              <a:latin typeface="Montserrat SemiBold"/>
              <a:ea typeface="Montserrat SemiBold"/>
              <a:cs typeface="Montserrat SemiBold"/>
              <a:sym typeface="Montserrat SemiBold"/>
            </a:endParaRPr>
          </a:p>
          <a:p>
            <a:pPr marL="285750" indent="-285750">
              <a:buFont typeface="Arial" panose="020B0604020202020204" pitchFamily="34" charset="0"/>
              <a:buChar char="•"/>
            </a:pPr>
            <a:r>
              <a:rPr lang="es-CO" sz="1400" b="1" u="sng" dirty="0">
                <a:solidFill>
                  <a:schemeClr val="bg1"/>
                </a:solidFill>
                <a:latin typeface="Montserrat SemiBold"/>
                <a:ea typeface="Montserrat SemiBold"/>
                <a:cs typeface="Montserrat SemiBold"/>
                <a:sym typeface="Montserrat SemiBold"/>
              </a:rPr>
              <a:t>Indicadores de Endeudamiento: </a:t>
            </a:r>
          </a:p>
          <a:p>
            <a:r>
              <a:rPr lang="es-ES" sz="1400" dirty="0">
                <a:solidFill>
                  <a:schemeClr val="bg1"/>
                </a:solidFill>
                <a:latin typeface="Montserrat SemiBold"/>
                <a:ea typeface="Montserrat SemiBold"/>
                <a:cs typeface="Montserrat SemiBold"/>
                <a:sym typeface="Montserrat SemiBold"/>
              </a:rPr>
              <a:t>Evalúan el nivel de deuda de la empresa en relación con su patrimonio o activos.</a:t>
            </a:r>
            <a:endParaRPr lang="es-CO" sz="1400" dirty="0">
              <a:solidFill>
                <a:schemeClr val="bg1"/>
              </a:solidFill>
              <a:latin typeface="Montserrat SemiBold"/>
              <a:ea typeface="Montserrat SemiBold"/>
              <a:cs typeface="Montserrat SemiBold"/>
              <a:sym typeface="Montserrat SemiBold"/>
            </a:endParaRPr>
          </a:p>
          <a:p>
            <a:pPr marL="285750" indent="-285750">
              <a:buFont typeface="Arial" panose="020B0604020202020204" pitchFamily="34" charset="0"/>
              <a:buChar char="•"/>
            </a:pPr>
            <a:endParaRPr lang="es-CO" sz="1400" b="1" dirty="0">
              <a:solidFill>
                <a:schemeClr val="bg1"/>
              </a:solidFill>
              <a:latin typeface="Montserrat SemiBold"/>
              <a:ea typeface="Montserrat SemiBold"/>
              <a:cs typeface="Montserrat SemiBold"/>
              <a:sym typeface="Montserrat SemiBold"/>
            </a:endParaRPr>
          </a:p>
          <a:p>
            <a:pPr marL="285750" indent="-285750">
              <a:buFont typeface="Arial" panose="020B0604020202020204" pitchFamily="34" charset="0"/>
              <a:buChar char="•"/>
            </a:pPr>
            <a:r>
              <a:rPr lang="es-CO" sz="1400" b="1" u="sng" dirty="0">
                <a:solidFill>
                  <a:schemeClr val="bg1"/>
                </a:solidFill>
                <a:latin typeface="Montserrat SemiBold"/>
                <a:ea typeface="Montserrat SemiBold"/>
                <a:cs typeface="Montserrat SemiBold"/>
                <a:sym typeface="Montserrat SemiBold"/>
              </a:rPr>
              <a:t>Indicadores de Rotación: </a:t>
            </a:r>
          </a:p>
          <a:p>
            <a:r>
              <a:rPr lang="es-ES" sz="1400" dirty="0">
                <a:solidFill>
                  <a:schemeClr val="bg1"/>
                </a:solidFill>
                <a:latin typeface="Montserrat SemiBold"/>
                <a:ea typeface="Montserrat SemiBold"/>
                <a:cs typeface="Montserrat SemiBold"/>
                <a:sym typeface="Montserrat SemiBold"/>
              </a:rPr>
              <a:t>Miden la eficiencia con la que la empresa utiliza sus activos para generar ingresos</a:t>
            </a:r>
            <a:endParaRPr lang="es-CO" sz="1400" dirty="0">
              <a:solidFill>
                <a:schemeClr val="bg1"/>
              </a:solidFill>
              <a:latin typeface="Montserrat SemiBold"/>
              <a:ea typeface="Montserrat SemiBold"/>
              <a:cs typeface="Montserrat SemiBold"/>
              <a:sym typeface="Montserrat SemiBold"/>
            </a:endParaRPr>
          </a:p>
          <a:p>
            <a:pPr marL="285750" indent="-285750">
              <a:buFont typeface="Arial" panose="020B0604020202020204" pitchFamily="34" charset="0"/>
              <a:buChar char="•"/>
            </a:pPr>
            <a:endParaRPr lang="es-CO" b="1" dirty="0">
              <a:solidFill>
                <a:schemeClr val="bg1"/>
              </a:solidFill>
              <a:latin typeface="Montserrat SemiBold"/>
              <a:ea typeface="Montserrat SemiBold"/>
              <a:cs typeface="Montserrat SemiBold"/>
              <a:sym typeface="Montserrat SemiBold"/>
            </a:endParaRPr>
          </a:p>
          <a:p>
            <a:pPr marL="285750" indent="-285750">
              <a:buFont typeface="Arial" panose="020B0604020202020204" pitchFamily="34" charset="0"/>
              <a:buChar char="•"/>
            </a:pPr>
            <a:r>
              <a:rPr lang="es-CO" sz="1400" b="1" u="sng" dirty="0">
                <a:solidFill>
                  <a:schemeClr val="bg1"/>
                </a:solidFill>
                <a:latin typeface="Montserrat SemiBold"/>
                <a:ea typeface="Montserrat SemiBold"/>
                <a:cs typeface="Montserrat SemiBold"/>
                <a:sym typeface="Montserrat SemiBold"/>
              </a:rPr>
              <a:t>Indicadores de Rentabilidad: </a:t>
            </a:r>
          </a:p>
          <a:p>
            <a:r>
              <a:rPr lang="es-ES" sz="1400" dirty="0">
                <a:solidFill>
                  <a:schemeClr val="bg1"/>
                </a:solidFill>
                <a:latin typeface="Montserrat SemiBold"/>
                <a:ea typeface="Montserrat SemiBold"/>
                <a:cs typeface="Montserrat SemiBold"/>
                <a:sym typeface="Montserrat SemiBold"/>
              </a:rPr>
              <a:t>Determinan la capacidad de la empresa para generar ganancias en función de sus ingresos o activos.</a:t>
            </a:r>
            <a:endParaRPr lang="es-CO" sz="1400" b="1" dirty="0">
              <a:solidFill>
                <a:schemeClr val="bg1"/>
              </a:solidFill>
              <a:latin typeface="Montserrat SemiBold"/>
              <a:ea typeface="Montserrat SemiBold"/>
              <a:cs typeface="Montserrat SemiBold"/>
              <a:sym typeface="Montserrat SemiBold"/>
            </a:endParaRPr>
          </a:p>
        </p:txBody>
      </p:sp>
      <p:pic>
        <p:nvPicPr>
          <p:cNvPr id="198" name="Google Shape;198;p6"/>
          <p:cNvPicPr preferRelativeResize="0"/>
          <p:nvPr/>
        </p:nvPicPr>
        <p:blipFill rotWithShape="1">
          <a:blip r:embed="rId5">
            <a:alphaModFix/>
          </a:blip>
          <a:srcRect l="34730" t="22731" r="33077" b="20831"/>
          <a:stretch/>
        </p:blipFill>
        <p:spPr>
          <a:xfrm>
            <a:off x="10615931" y="5446566"/>
            <a:ext cx="1575587" cy="155299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7" descr="Gratis Fotos de stock gratuitas de bolsa, comercio, economía Foto de stock"/>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8" name="Picture 2">
            <a:extLst>
              <a:ext uri="{FF2B5EF4-FFF2-40B4-BE49-F238E27FC236}">
                <a16:creationId xmlns:a16="http://schemas.microsoft.com/office/drawing/2014/main" id="{C6708E2E-8FBC-8598-EF2E-2FF5D406F4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04" name="Google Shape;204;p7"/>
          <p:cNvSpPr/>
          <p:nvPr/>
        </p:nvSpPr>
        <p:spPr>
          <a:xfrm>
            <a:off x="6513288" y="-1"/>
            <a:ext cx="4934857" cy="5965371"/>
          </a:xfrm>
          <a:prstGeom prst="rect">
            <a:avLst/>
          </a:prstGeom>
          <a:solidFill>
            <a:srgbClr val="181717">
              <a:alpha val="7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5" name="Google Shape;205;p7"/>
          <p:cNvSpPr/>
          <p:nvPr/>
        </p:nvSpPr>
        <p:spPr>
          <a:xfrm>
            <a:off x="725713" y="1436914"/>
            <a:ext cx="4934857" cy="5421086"/>
          </a:xfrm>
          <a:prstGeom prst="rect">
            <a:avLst/>
          </a:prstGeom>
          <a:solidFill>
            <a:schemeClr val="accent3">
              <a:lumMod val="60000"/>
              <a:lumOff val="40000"/>
              <a:alpha val="56862"/>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6" name="Google Shape;206;p7"/>
          <p:cNvSpPr txBox="1"/>
          <p:nvPr/>
        </p:nvSpPr>
        <p:spPr>
          <a:xfrm>
            <a:off x="1543503" y="2094736"/>
            <a:ext cx="3299274" cy="12002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3600" dirty="0">
                <a:solidFill>
                  <a:srgbClr val="171616"/>
                </a:solidFill>
                <a:latin typeface="Montserrat ExtraBold"/>
                <a:ea typeface="Montserrat ExtraBold"/>
                <a:cs typeface="Montserrat ExtraBold"/>
                <a:sym typeface="Montserrat ExtraBold"/>
              </a:rPr>
              <a:t>Indicadores de Liquidez</a:t>
            </a:r>
            <a:endParaRPr dirty="0"/>
          </a:p>
        </p:txBody>
      </p:sp>
      <p:sp>
        <p:nvSpPr>
          <p:cNvPr id="207" name="Google Shape;207;p7"/>
          <p:cNvSpPr txBox="1"/>
          <p:nvPr/>
        </p:nvSpPr>
        <p:spPr>
          <a:xfrm>
            <a:off x="7028544" y="687961"/>
            <a:ext cx="4116614" cy="120028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600" dirty="0">
                <a:solidFill>
                  <a:srgbClr val="FFC000"/>
                </a:solidFill>
                <a:latin typeface="Montserrat ExtraBold"/>
                <a:ea typeface="Montserrat ExtraBold"/>
                <a:cs typeface="Montserrat ExtraBold"/>
                <a:sym typeface="Montserrat ExtraBold"/>
              </a:rPr>
              <a:t>Indicadores de Endeudamiento</a:t>
            </a:r>
            <a:endParaRPr dirty="0"/>
          </a:p>
        </p:txBody>
      </p:sp>
      <p:pic>
        <p:nvPicPr>
          <p:cNvPr id="210" name="Google Shape;210;p7"/>
          <p:cNvPicPr preferRelativeResize="0"/>
          <p:nvPr/>
        </p:nvPicPr>
        <p:blipFill rotWithShape="1">
          <a:blip r:embed="rId5">
            <a:alphaModFix/>
          </a:blip>
          <a:srcRect l="34730" t="22731" r="33077" b="20831"/>
          <a:stretch/>
        </p:blipFill>
        <p:spPr>
          <a:xfrm>
            <a:off x="10616413" y="5452916"/>
            <a:ext cx="1575587" cy="1552997"/>
          </a:xfrm>
          <a:prstGeom prst="rect">
            <a:avLst/>
          </a:prstGeom>
          <a:noFill/>
          <a:ln>
            <a:noFill/>
          </a:ln>
        </p:spPr>
      </p:pic>
      <p:sp>
        <p:nvSpPr>
          <p:cNvPr id="211" name="Google Shape;211;p7"/>
          <p:cNvSpPr/>
          <p:nvPr/>
        </p:nvSpPr>
        <p:spPr>
          <a:xfrm>
            <a:off x="8693861" y="5532007"/>
            <a:ext cx="485832" cy="657822"/>
          </a:xfrm>
          <a:prstGeom prst="parallelogram">
            <a:avLst>
              <a:gd name="adj" fmla="val 25000"/>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7"/>
          <p:cNvSpPr/>
          <p:nvPr/>
        </p:nvSpPr>
        <p:spPr>
          <a:xfrm>
            <a:off x="2950224" y="1074571"/>
            <a:ext cx="485832" cy="657822"/>
          </a:xfrm>
          <a:prstGeom prst="parallelogram">
            <a:avLst>
              <a:gd name="adj" fmla="val 25000"/>
            </a:avLst>
          </a:prstGeom>
          <a:solidFill>
            <a:srgbClr val="17161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 name="Imagen 1">
            <a:extLst>
              <a:ext uri="{FF2B5EF4-FFF2-40B4-BE49-F238E27FC236}">
                <a16:creationId xmlns:a16="http://schemas.microsoft.com/office/drawing/2014/main" id="{75FEAA49-6A0E-0FD9-79C3-A2BD35B7229E}"/>
              </a:ext>
            </a:extLst>
          </p:cNvPr>
          <p:cNvPicPr>
            <a:picLocks noChangeAspect="1"/>
          </p:cNvPicPr>
          <p:nvPr/>
        </p:nvPicPr>
        <p:blipFill>
          <a:blip r:embed="rId6"/>
          <a:stretch>
            <a:fillRect/>
          </a:stretch>
        </p:blipFill>
        <p:spPr>
          <a:xfrm>
            <a:off x="1592913" y="3499477"/>
            <a:ext cx="2714622" cy="53305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 name="Imagen 2">
            <a:extLst>
              <a:ext uri="{FF2B5EF4-FFF2-40B4-BE49-F238E27FC236}">
                <a16:creationId xmlns:a16="http://schemas.microsoft.com/office/drawing/2014/main" id="{290834CD-2464-A184-A4DB-CFF2F49E843D}"/>
              </a:ext>
            </a:extLst>
          </p:cNvPr>
          <p:cNvPicPr>
            <a:picLocks noChangeAspect="1"/>
          </p:cNvPicPr>
          <p:nvPr/>
        </p:nvPicPr>
        <p:blipFill>
          <a:blip r:embed="rId7"/>
          <a:stretch>
            <a:fillRect/>
          </a:stretch>
        </p:blipFill>
        <p:spPr>
          <a:xfrm>
            <a:off x="1592913" y="4236983"/>
            <a:ext cx="3018973" cy="51265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Imagen 3">
            <a:extLst>
              <a:ext uri="{FF2B5EF4-FFF2-40B4-BE49-F238E27FC236}">
                <a16:creationId xmlns:a16="http://schemas.microsoft.com/office/drawing/2014/main" id="{8B497D60-4B52-6E90-D499-15DAF29709D1}"/>
              </a:ext>
            </a:extLst>
          </p:cNvPr>
          <p:cNvPicPr>
            <a:picLocks noChangeAspect="1"/>
          </p:cNvPicPr>
          <p:nvPr/>
        </p:nvPicPr>
        <p:blipFill>
          <a:blip r:embed="rId8"/>
          <a:stretch>
            <a:fillRect/>
          </a:stretch>
        </p:blipFill>
        <p:spPr>
          <a:xfrm>
            <a:off x="1604442" y="4927955"/>
            <a:ext cx="3177395" cy="52496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5" name="Imagen 4">
            <a:extLst>
              <a:ext uri="{FF2B5EF4-FFF2-40B4-BE49-F238E27FC236}">
                <a16:creationId xmlns:a16="http://schemas.microsoft.com/office/drawing/2014/main" id="{32AAB695-D1F4-6569-D4CF-B146C4313D63}"/>
              </a:ext>
            </a:extLst>
          </p:cNvPr>
          <p:cNvPicPr>
            <a:picLocks noChangeAspect="1"/>
          </p:cNvPicPr>
          <p:nvPr/>
        </p:nvPicPr>
        <p:blipFill>
          <a:blip r:embed="rId9"/>
          <a:stretch>
            <a:fillRect/>
          </a:stretch>
        </p:blipFill>
        <p:spPr>
          <a:xfrm>
            <a:off x="7153346" y="2271050"/>
            <a:ext cx="1883244" cy="3847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Imagen 5">
            <a:extLst>
              <a:ext uri="{FF2B5EF4-FFF2-40B4-BE49-F238E27FC236}">
                <a16:creationId xmlns:a16="http://schemas.microsoft.com/office/drawing/2014/main" id="{BB6BA013-6E7E-FBC3-6482-F70D4D42BE0F}"/>
              </a:ext>
            </a:extLst>
          </p:cNvPr>
          <p:cNvPicPr>
            <a:picLocks noChangeAspect="1"/>
          </p:cNvPicPr>
          <p:nvPr/>
        </p:nvPicPr>
        <p:blipFill>
          <a:blip r:embed="rId10"/>
          <a:stretch>
            <a:fillRect/>
          </a:stretch>
        </p:blipFill>
        <p:spPr>
          <a:xfrm>
            <a:off x="7153346" y="3006944"/>
            <a:ext cx="2936805" cy="3847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Imagen 6">
            <a:extLst>
              <a:ext uri="{FF2B5EF4-FFF2-40B4-BE49-F238E27FC236}">
                <a16:creationId xmlns:a16="http://schemas.microsoft.com/office/drawing/2014/main" id="{19847C30-E3BF-D592-1466-2587431876F6}"/>
              </a:ext>
            </a:extLst>
          </p:cNvPr>
          <p:cNvPicPr>
            <a:picLocks noChangeAspect="1"/>
          </p:cNvPicPr>
          <p:nvPr/>
        </p:nvPicPr>
        <p:blipFill>
          <a:blip r:embed="rId11"/>
          <a:stretch>
            <a:fillRect/>
          </a:stretch>
        </p:blipFill>
        <p:spPr>
          <a:xfrm>
            <a:off x="7155677" y="3749720"/>
            <a:ext cx="3017024" cy="42692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1262</TotalTime>
  <Words>976</Words>
  <Application>Microsoft Office PowerPoint</Application>
  <PresentationFormat>Panorámica</PresentationFormat>
  <Paragraphs>166</Paragraphs>
  <Slides>16</Slides>
  <Notes>16</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16</vt:i4>
      </vt:variant>
    </vt:vector>
  </HeadingPairs>
  <TitlesOfParts>
    <vt:vector size="26" baseType="lpstr">
      <vt:lpstr>Roboto Light</vt:lpstr>
      <vt:lpstr>Montserrat ExtraBold</vt:lpstr>
      <vt:lpstr>Montserrat ExtraLight</vt:lpstr>
      <vt:lpstr>Montserrat SemiBold</vt:lpstr>
      <vt:lpstr>Montserrat Medium</vt:lpstr>
      <vt:lpstr>Calibri</vt:lpstr>
      <vt:lpstr>Montserrat Black</vt:lpstr>
      <vt:lpstr>Arial</vt:lpstr>
      <vt:lpstr>Noto Sans Symbols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Juan José Puerta</dc:creator>
  <cp:lastModifiedBy>Juan José Puerta Mora</cp:lastModifiedBy>
  <cp:revision>25</cp:revision>
  <dcterms:created xsi:type="dcterms:W3CDTF">2023-08-10T00:45:47Z</dcterms:created>
  <dcterms:modified xsi:type="dcterms:W3CDTF">2025-08-20T16:35:48Z</dcterms:modified>
</cp:coreProperties>
</file>